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89" r:id="rId3"/>
    <p:sldId id="278" r:id="rId4"/>
    <p:sldId id="298" r:id="rId5"/>
    <p:sldId id="277" r:id="rId6"/>
    <p:sldId id="284" r:id="rId7"/>
    <p:sldId id="281" r:id="rId8"/>
    <p:sldId id="282" r:id="rId9"/>
    <p:sldId id="280" r:id="rId10"/>
    <p:sldId id="285" r:id="rId11"/>
    <p:sldId id="283" r:id="rId12"/>
    <p:sldId id="301" r:id="rId13"/>
    <p:sldId id="286" r:id="rId14"/>
    <p:sldId id="302" r:id="rId15"/>
    <p:sldId id="290" r:id="rId16"/>
    <p:sldId id="300" r:id="rId17"/>
    <p:sldId id="299" r:id="rId18"/>
    <p:sldId id="295" r:id="rId19"/>
    <p:sldId id="296" r:id="rId20"/>
    <p:sldId id="297" r:id="rId21"/>
    <p:sldId id="304" r:id="rId22"/>
    <p:sldId id="291" r:id="rId23"/>
    <p:sldId id="292" r:id="rId24"/>
    <p:sldId id="303" r:id="rId25"/>
    <p:sldId id="293" r:id="rId26"/>
    <p:sldId id="294" r:id="rId27"/>
    <p:sldId id="305" r:id="rId28"/>
    <p:sldId id="306" r:id="rId29"/>
    <p:sldId id="307" r:id="rId30"/>
    <p:sldId id="308" r:id="rId31"/>
    <p:sldId id="309" r:id="rId32"/>
    <p:sldId id="274" r:id="rId33"/>
    <p:sldId id="275" r:id="rId3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9" d="100"/>
          <a:sy n="59" d="100"/>
        </p:scale>
        <p:origin x="7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028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347683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472090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2399761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4256482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3125665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867428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3417916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2817881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2920436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29297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658215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313694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948245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2685026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147865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3239659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1483716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3517667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2402716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2456265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437976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729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488811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3970863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768309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354467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41856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3325724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2043509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892963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10.xml"/><Relationship Id="rId7" Type="http://schemas.openxmlformats.org/officeDocument/2006/relationships/oleObject" Target="file:///C:\Users\DELL-05\Desktop\TN%20College%20List.xlsx!Submittals!R36C5:R37C10"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emf"/><Relationship Id="rId5" Type="http://schemas.openxmlformats.org/officeDocument/2006/relationships/oleObject" Target="file:///C:\Users\DELL-05\Desktop\TN%20College%20List.xlsx!Submittals!R40C5:R42C17" TargetMode="External"/><Relationship Id="rId10" Type="http://schemas.openxmlformats.org/officeDocument/2006/relationships/image" Target="../media/image16.emf"/><Relationship Id="rId4" Type="http://schemas.openxmlformats.org/officeDocument/2006/relationships/image" Target="../media/image6.png"/><Relationship Id="rId9" Type="http://schemas.openxmlformats.org/officeDocument/2006/relationships/oleObject" Target="file:///C:\Users\DELL-05\Desktop\TN%20College%20List.xlsx!Submittals!R32C5:R33C8"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file:///C:\Users\DELL-05\Desktop\TN%20College%20List.xlsx!Submittals!R45C5:R47C20"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file:///C:\Users\DELL-05\Desktop\TN%20College%20List.xlsx!Addition%20&amp;%20Deletion!R8C5:R9C7" TargetMode="External"/><Relationship Id="rId3" Type="http://schemas.openxmlformats.org/officeDocument/2006/relationships/notesSlide" Target="../notesSlides/notesSlide13.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file:///C:\Users\DELL-05\Desktop\TN%20College%20List.xlsx!Addition%20&amp;%20Deletion!R4C5:R5C7" TargetMode="External"/><Relationship Id="rId11" Type="http://schemas.openxmlformats.org/officeDocument/2006/relationships/image" Target="../media/image20.emf"/><Relationship Id="rId5" Type="http://schemas.openxmlformats.org/officeDocument/2006/relationships/image" Target="../media/image7.png"/><Relationship Id="rId10" Type="http://schemas.openxmlformats.org/officeDocument/2006/relationships/oleObject" Target="file:///C:\Users\DELL-05\Desktop\TN%20College%20List.xlsx!Addition%20&amp;%20Deletion!R12C5:R13C7" TargetMode="External"/><Relationship Id="rId4" Type="http://schemas.openxmlformats.org/officeDocument/2006/relationships/image" Target="../media/image6.png"/><Relationship Id="rId9"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file:///C:\Users\DELL-05\Desktop\TN%20College%20List.xlsx!Requirement!R18C1:R22C2"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oleObject" Target="file:///C:\Users\DELL-05\Desktop\TN%20College%20List.xlsx!Requirement!R10C4:R14C5" TargetMode="External"/><Relationship Id="rId3" Type="http://schemas.openxmlformats.org/officeDocument/2006/relationships/notesSlide" Target="../notesSlides/notesSlide16.xml"/><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file:///C:\Users\DELL-05\Desktop\TN%20College%20List.xlsx!Requirement!R2C4:R9C7"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file:///C:\Users\DELL-05\Desktop\TN%20College%20List.xlsx!Requirement!R2C1:R6C2"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notesSlide" Target="../notesSlides/notesSlide19.xml"/><Relationship Id="rId7" Type="http://schemas.openxmlformats.org/officeDocument/2006/relationships/oleObject" Target="file:///C:\Users\DELL-05\Downloads\RLT_-_72__m3.hr__Aquatech_REV_1_projection%5b1%5d.xlsx!Table%205!R1C1:R10C6" TargetMode="External"/><Relationship Id="rId12"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6.emf"/><Relationship Id="rId11" Type="http://schemas.openxmlformats.org/officeDocument/2006/relationships/oleObject" Target="file:///C:\Users\DELL-05\Downloads\RLT_-_72__m3.hr__Aquatech_REV_1_projection%5b1%5d.xlsx!Table%202!R1C1:R7C3" TargetMode="External"/><Relationship Id="rId5" Type="http://schemas.openxmlformats.org/officeDocument/2006/relationships/oleObject" Target="file:///C:\Users\DELL-05\Downloads\RLT_-_72__m3.hr__Aquatech_REV_1_projection%5b1%5d.xlsx!Table%201!R2C1:R18C4" TargetMode="External"/><Relationship Id="rId10" Type="http://schemas.openxmlformats.org/officeDocument/2006/relationships/image" Target="../media/image28.emf"/><Relationship Id="rId4" Type="http://schemas.openxmlformats.org/officeDocument/2006/relationships/image" Target="../media/image6.png"/><Relationship Id="rId9" Type="http://schemas.openxmlformats.org/officeDocument/2006/relationships/oleObject" Target="file:///C:\Users\DELL-05\Downloads\RLT_-_72__m3.hr__Aquatech_REV_1_projection%5b1%5d.xlsx!Table%205!R11C1:R19C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notesSlide" Target="../notesSlides/notesSlide20.xml"/><Relationship Id="rId7" Type="http://schemas.openxmlformats.org/officeDocument/2006/relationships/oleObject" Target="file:///C:\Users\DELL-05\Downloads\RLT_-_72__m3.hr__Aquatech_REV_1_projection%5b1%5d.xlsx!Table%204!R1C1:R13C3" TargetMode="Externa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0.emf"/><Relationship Id="rId5" Type="http://schemas.openxmlformats.org/officeDocument/2006/relationships/oleObject" Target="file:///C:\Users\DELL-05\Downloads\RLT_-_72__m3.hr__Aquatech_REV_1_projection%5b1%5d.xlsx!Table%203!R1C1:R8C4" TargetMode="Externa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3.emf"/><Relationship Id="rId5" Type="http://schemas.openxmlformats.org/officeDocument/2006/relationships/oleObject" Target="file:///C:\Users\DELL-05\Downloads\Instrument%20LIST.xlsx!Online%20Instrument!R2C2:R31C8" TargetMode="Externa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4.emf"/><Relationship Id="rId5" Type="http://schemas.openxmlformats.org/officeDocument/2006/relationships/oleObject" Target="file:///C:\Users\DELL-05\Downloads\Instrument%20LIST.xlsx!Online%20Instrument!R32C2:R41C9" TargetMode="Externa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5.emf"/><Relationship Id="rId5" Type="http://schemas.openxmlformats.org/officeDocument/2006/relationships/oleObject" Target="file:///C:\Users\Admin\Downloads\QUA%20FEDI%20UPW%20Reference%20List%20Sept%2025.xlsx!FEDI!R2C1:R19C15" TargetMode="Externa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6.emf"/><Relationship Id="rId5" Type="http://schemas.openxmlformats.org/officeDocument/2006/relationships/oleObject" Target="file:///C:\Users\DELL-05\Downloads\Instrument%20LIST.xlsx!lab%20instruments!R2C2:R30C4" TargetMode="Externa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7.emf"/><Relationship Id="rId5" Type="http://schemas.openxmlformats.org/officeDocument/2006/relationships/oleObject" Target="file:///C:\Users\DELL-05\Downloads\Instrument%20LIST.xlsx!lab%20instruments!R31C2:R40C4" TargetMode="Externa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2.emf"/><Relationship Id="rId5" Type="http://schemas.openxmlformats.org/officeDocument/2006/relationships/oleObject" Target="file:///C:\Users\DELL-05\Desktop\Long_lead_Tracker_format(1).xlsx!Long%20lead%20tracker%2003-11-2025!R1C2:R14C14"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file:///C:\Users\DELL-05\Desktop\TN%20College%20List.xlsx!Submittals!R6C5:R7C10"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3.emf"/><Relationship Id="rId5" Type="http://schemas.openxmlformats.org/officeDocument/2006/relationships/oleObject" Target="file:///C:\Users\DELL-05\Desktop\Long_lead_Tracker_format(1).xlsx!Long%20lead%20tracker%2003-11-2025!R15C2:R40C14" TargetMode="Externa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44.emf"/><Relationship Id="rId5" Type="http://schemas.openxmlformats.org/officeDocument/2006/relationships/oleObject" Target="file:///C:\Users\DELL-05\Desktop\Long_lead_Tracker_format(1).xlsx!Long%20lead%20tracker%2003-11-2025!R41C2:R54C14" TargetMode="Externa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6.xml"/><Relationship Id="rId7" Type="http://schemas.openxmlformats.org/officeDocument/2006/relationships/oleObject" Target="file:///C:\Users\DELL-05\Desktop\TN%20College%20List.xlsx!Submittals!R13C5:R14C11"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file:///C:\Users\DELL-05\Desktop\TN%20College%20List.xlsx!Submittals!R10C5:R11C8"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8.xml"/><Relationship Id="rId7" Type="http://schemas.openxmlformats.org/officeDocument/2006/relationships/oleObject" Target="file:///C:\Users\DELL-05\Desktop\TN%20College%20List.xlsx!Submittals!R21C5:R24C12"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file:///C:\Users\DELL-05\Desktop\TN%20College%20List.xlsx!Submittals!R18C5:R19C9" TargetMode="External"/><Relationship Id="rId10" Type="http://schemas.openxmlformats.org/officeDocument/2006/relationships/image" Target="../media/image13.emf"/><Relationship Id="rId4" Type="http://schemas.openxmlformats.org/officeDocument/2006/relationships/image" Target="../media/image6.png"/><Relationship Id="rId9" Type="http://schemas.openxmlformats.org/officeDocument/2006/relationships/oleObject" Target="file:///C:\Users\DELL-05\Desktop\TN%20College%20List.xlsx!Submittals!R26C5:R29C1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50000"/>
          </a:blip>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pic>
        <p:nvPicPr>
          <p:cNvPr id="4" name="Image 2" descr="preencoded.png"/>
          <p:cNvPicPr>
            <a:picLocks noChangeAspect="1"/>
          </p:cNvPicPr>
          <p:nvPr/>
        </p:nvPicPr>
        <p:blipFill>
          <a:blip r:embed="rId5"/>
          <a:stretch>
            <a:fillRect/>
          </a:stretch>
        </p:blipFill>
        <p:spPr>
          <a:xfrm>
            <a:off x="795528" y="5934456"/>
            <a:ext cx="13048488" cy="36576"/>
          </a:xfrm>
          <a:prstGeom prst="rect">
            <a:avLst/>
          </a:prstGeom>
        </p:spPr>
      </p:pic>
      <p:sp>
        <p:nvSpPr>
          <p:cNvPr id="8" name="Text 2"/>
          <p:cNvSpPr/>
          <p:nvPr/>
        </p:nvSpPr>
        <p:spPr>
          <a:xfrm>
            <a:off x="795528" y="3483864"/>
            <a:ext cx="13048488" cy="2194560"/>
          </a:xfrm>
          <a:prstGeom prst="rect">
            <a:avLst/>
          </a:prstGeom>
          <a:noFill/>
          <a:ln/>
        </p:spPr>
        <p:txBody>
          <a:bodyPr wrap="square" lIns="0" tIns="0" rIns="0" bIns="0" rtlCol="0" anchor="ctr"/>
          <a:lstStyle/>
          <a:p>
            <a:pPr marL="0" indent="0" algn="l">
              <a:lnSpc>
                <a:spcPts val="8620"/>
              </a:lnSpc>
              <a:buNone/>
            </a:pPr>
            <a:r>
              <a:rPr lang="en-US" sz="6160" dirty="0">
                <a:solidFill>
                  <a:srgbClr val="003170"/>
                </a:solidFill>
                <a:latin typeface="思源黑体-思源黑体-Bold" pitchFamily="34" charset="0"/>
                <a:ea typeface="思源黑体-思源黑体-Bold" pitchFamily="34" charset="-122"/>
                <a:cs typeface="思源黑体-思源黑体-Bold" pitchFamily="34" charset="-120"/>
              </a:rPr>
              <a:t>RLT Solutions Pvt Ltd</a:t>
            </a:r>
          </a:p>
          <a:p>
            <a:pPr marL="0" indent="0" algn="l">
              <a:lnSpc>
                <a:spcPts val="8620"/>
              </a:lnSpc>
              <a:buNone/>
            </a:pPr>
            <a:r>
              <a:rPr lang="en-US" sz="2800" dirty="0">
                <a:solidFill>
                  <a:srgbClr val="003170"/>
                </a:solidFill>
                <a:latin typeface="思源黑体-思源黑体-Bold" pitchFamily="34" charset="0"/>
                <a:ea typeface="思源黑体-思源黑体-Bold" pitchFamily="34" charset="-122"/>
              </a:rPr>
              <a:t>By RLT Group of Companies</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9" name="Text 5"/>
          <p:cNvSpPr/>
          <p:nvPr/>
        </p:nvSpPr>
        <p:spPr>
          <a:xfrm>
            <a:off x="163287" y="-7257"/>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5834853" y="132720"/>
            <a:ext cx="3443697" cy="689392"/>
          </a:xfrm>
          <a:prstGeom prst="rect">
            <a:avLst/>
          </a:prstGeom>
          <a:noFill/>
          <a:ln/>
        </p:spPr>
        <p:txBody>
          <a:bodyPr wrap="square" lIns="0" tIns="0" rIns="0" bIns="0" rtlCol="0" anchor="ctr"/>
          <a:lstStyle/>
          <a:p>
            <a:pPr marL="0" indent="0" algn="l">
              <a:lnSpc>
                <a:spcPct val="150000"/>
              </a:lnSpc>
              <a:buNone/>
            </a:pPr>
            <a:r>
              <a:rPr lang="en-US" sz="2800" b="1" u="sng" dirty="0">
                <a:solidFill>
                  <a:srgbClr val="0D2646"/>
                </a:solidFill>
                <a:latin typeface="Arial-Regular" pitchFamily="34" charset="0"/>
                <a:ea typeface="Arial-Regular" pitchFamily="34" charset="-122"/>
                <a:cs typeface="Arial-Regular" pitchFamily="34" charset="-120"/>
              </a:rPr>
              <a:t>RLT Submittals</a:t>
            </a:r>
            <a:endParaRPr lang="en-US" sz="2800" b="1" u="sng" dirty="0"/>
          </a:p>
        </p:txBody>
      </p:sp>
      <p:sp>
        <p:nvSpPr>
          <p:cNvPr id="15" name="Text 8">
            <a:extLst>
              <a:ext uri="{FF2B5EF4-FFF2-40B4-BE49-F238E27FC236}">
                <a16:creationId xmlns:a16="http://schemas.microsoft.com/office/drawing/2014/main" id="{4C09C948-9948-437E-9A5B-713A90D1ED04}"/>
              </a:ext>
            </a:extLst>
          </p:cNvPr>
          <p:cNvSpPr/>
          <p:nvPr/>
        </p:nvSpPr>
        <p:spPr>
          <a:xfrm>
            <a:off x="344738" y="7388378"/>
            <a:ext cx="13795706" cy="758762"/>
          </a:xfrm>
          <a:prstGeom prst="rect">
            <a:avLst/>
          </a:prstGeom>
          <a:noFill/>
          <a:ln/>
        </p:spPr>
        <p:txBody>
          <a:bodyPr wrap="square" lIns="0" tIns="0" rIns="0" bIns="0" rtlCol="0" anchor="ctr"/>
          <a:lstStyle/>
          <a:p>
            <a:pPr marL="0" indent="0" algn="l">
              <a:lnSpc>
                <a:spcPct val="150000"/>
              </a:lnSpc>
              <a:buNone/>
            </a:pPr>
            <a:r>
              <a:rPr lang="en-US" b="1" dirty="0">
                <a:solidFill>
                  <a:srgbClr val="0D2646"/>
                </a:solidFill>
                <a:latin typeface="Arial-Regular" pitchFamily="34" charset="0"/>
                <a:ea typeface="Arial-Regular" pitchFamily="34" charset="-122"/>
              </a:rPr>
              <a:t>Nuclear power plant kudangulam cleared, Thirumudivakkam not cleared due to typographical error in the document, and requested for similar work experience and the following to be submitted on 03.11.2025</a:t>
            </a:r>
            <a:endParaRPr lang="en-US" b="1" dirty="0"/>
          </a:p>
        </p:txBody>
      </p:sp>
      <p:sp>
        <p:nvSpPr>
          <p:cNvPr id="10" name="TextBox 9">
            <a:extLst>
              <a:ext uri="{FF2B5EF4-FFF2-40B4-BE49-F238E27FC236}">
                <a16:creationId xmlns:a16="http://schemas.microsoft.com/office/drawing/2014/main" id="{C7F62B59-1CE0-4499-AFBF-E9B01CA6FEC7}"/>
              </a:ext>
            </a:extLst>
          </p:cNvPr>
          <p:cNvSpPr txBox="1"/>
          <p:nvPr/>
        </p:nvSpPr>
        <p:spPr>
          <a:xfrm>
            <a:off x="-4084" y="584422"/>
            <a:ext cx="2339472"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23.10.2025 </a:t>
            </a:r>
            <a:endParaRPr lang="en-US" sz="1800" b="1" u="sng" dirty="0"/>
          </a:p>
        </p:txBody>
      </p:sp>
      <p:sp>
        <p:nvSpPr>
          <p:cNvPr id="11" name="TextBox 10">
            <a:extLst>
              <a:ext uri="{FF2B5EF4-FFF2-40B4-BE49-F238E27FC236}">
                <a16:creationId xmlns:a16="http://schemas.microsoft.com/office/drawing/2014/main" id="{DA141E4B-E926-4430-AC78-ACD23F553F26}"/>
              </a:ext>
            </a:extLst>
          </p:cNvPr>
          <p:cNvSpPr txBox="1"/>
          <p:nvPr/>
        </p:nvSpPr>
        <p:spPr>
          <a:xfrm>
            <a:off x="-4083" y="2903361"/>
            <a:ext cx="2339471"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24.10.2025 </a:t>
            </a:r>
            <a:endParaRPr lang="en-US" sz="1800" b="1" u="sng" dirty="0"/>
          </a:p>
        </p:txBody>
      </p:sp>
      <p:sp>
        <p:nvSpPr>
          <p:cNvPr id="14" name="TextBox 13">
            <a:extLst>
              <a:ext uri="{FF2B5EF4-FFF2-40B4-BE49-F238E27FC236}">
                <a16:creationId xmlns:a16="http://schemas.microsoft.com/office/drawing/2014/main" id="{3E25C9B8-B421-45D0-923E-74BAEC3EF420}"/>
              </a:ext>
            </a:extLst>
          </p:cNvPr>
          <p:cNvSpPr txBox="1"/>
          <p:nvPr/>
        </p:nvSpPr>
        <p:spPr>
          <a:xfrm>
            <a:off x="12170" y="5319726"/>
            <a:ext cx="2339471"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29.10.2025 </a:t>
            </a:r>
            <a:endParaRPr lang="en-US" sz="1800" b="1" u="sng" dirty="0"/>
          </a:p>
        </p:txBody>
      </p:sp>
      <p:sp>
        <p:nvSpPr>
          <p:cNvPr id="16" name="TextBox 15">
            <a:extLst>
              <a:ext uri="{FF2B5EF4-FFF2-40B4-BE49-F238E27FC236}">
                <a16:creationId xmlns:a16="http://schemas.microsoft.com/office/drawing/2014/main" id="{F09A2CED-9460-49E1-8471-BA969921D09D}"/>
              </a:ext>
            </a:extLst>
          </p:cNvPr>
          <p:cNvSpPr txBox="1"/>
          <p:nvPr/>
        </p:nvSpPr>
        <p:spPr>
          <a:xfrm>
            <a:off x="3188808" y="4888548"/>
            <a:ext cx="7560128" cy="456535"/>
          </a:xfrm>
          <a:prstGeom prst="rect">
            <a:avLst/>
          </a:prstGeom>
          <a:noFill/>
        </p:spPr>
        <p:txBody>
          <a:bodyPr wrap="square">
            <a:spAutoFit/>
          </a:bodyPr>
          <a:lstStyle/>
          <a:p>
            <a:pPr marL="0" indent="0" algn="l">
              <a:lnSpc>
                <a:spcPct val="150000"/>
              </a:lnSpc>
              <a:buNone/>
            </a:pPr>
            <a:r>
              <a:rPr lang="en-US" sz="1800" b="1" dirty="0">
                <a:solidFill>
                  <a:srgbClr val="0D2646"/>
                </a:solidFill>
                <a:latin typeface="Arial-Regular" pitchFamily="34" charset="0"/>
                <a:ea typeface="Arial-Regular" pitchFamily="34" charset="-122"/>
              </a:rPr>
              <a:t> </a:t>
            </a:r>
            <a:r>
              <a:rPr lang="en-US" sz="1800" b="1" dirty="0">
                <a:solidFill>
                  <a:srgbClr val="0D2646"/>
                </a:solidFill>
                <a:latin typeface="Arial-Regular" pitchFamily="34" charset="0"/>
                <a:ea typeface="Arial-Regular" pitchFamily="34" charset="-122"/>
                <a:cs typeface="Arial-Regular" pitchFamily="34" charset="-120"/>
              </a:rPr>
              <a:t>YTIPL not cleared, requested for conductivity of &lt; 0.1 m</a:t>
            </a:r>
            <a:r>
              <a:rPr lang="el-GR" sz="1800" b="1" dirty="0">
                <a:solidFill>
                  <a:srgbClr val="0D2646"/>
                </a:solidFill>
                <a:latin typeface="Arial-Regular" pitchFamily="34" charset="0"/>
                <a:ea typeface="Arial-Regular" pitchFamily="34" charset="-122"/>
                <a:cs typeface="Arial-Regular" pitchFamily="34" charset="-120"/>
              </a:rPr>
              <a:t>Ω</a:t>
            </a:r>
            <a:endParaRPr lang="en-US" sz="1800" b="1" dirty="0">
              <a:solidFill>
                <a:srgbClr val="0D2646"/>
              </a:solidFill>
              <a:latin typeface="Arial-Regular" pitchFamily="34" charset="0"/>
              <a:ea typeface="Arial-Regular" pitchFamily="34" charset="-122"/>
              <a:cs typeface="Arial-Regular" pitchFamily="34" charset="-120"/>
            </a:endParaRPr>
          </a:p>
        </p:txBody>
      </p:sp>
      <p:sp>
        <p:nvSpPr>
          <p:cNvPr id="17" name="TextBox 16">
            <a:extLst>
              <a:ext uri="{FF2B5EF4-FFF2-40B4-BE49-F238E27FC236}">
                <a16:creationId xmlns:a16="http://schemas.microsoft.com/office/drawing/2014/main" id="{1BCDDCB4-D457-4D75-8E4B-43D98A89B406}"/>
              </a:ext>
            </a:extLst>
          </p:cNvPr>
          <p:cNvSpPr txBox="1"/>
          <p:nvPr/>
        </p:nvSpPr>
        <p:spPr>
          <a:xfrm>
            <a:off x="2430180" y="2581340"/>
            <a:ext cx="9624822" cy="456535"/>
          </a:xfrm>
          <a:prstGeom prst="rect">
            <a:avLst/>
          </a:prstGeom>
          <a:noFill/>
        </p:spPr>
        <p:txBody>
          <a:bodyPr wrap="square">
            <a:spAutoFit/>
          </a:bodyPr>
          <a:lstStyle/>
          <a:p>
            <a:pPr marL="0" indent="0" algn="l">
              <a:lnSpc>
                <a:spcPct val="150000"/>
              </a:lnSpc>
              <a:buNone/>
            </a:pPr>
            <a:r>
              <a:rPr lang="en-US" sz="1800" b="1" dirty="0">
                <a:solidFill>
                  <a:srgbClr val="0D2646"/>
                </a:solidFill>
                <a:latin typeface="Arial-Regular" pitchFamily="34" charset="0"/>
                <a:ea typeface="Arial-Regular" pitchFamily="34" charset="-122"/>
                <a:cs typeface="Arial-Regular" pitchFamily="34" charset="-120"/>
              </a:rPr>
              <a:t>YTIPL not Cleared and requested for the following information </a:t>
            </a:r>
            <a:r>
              <a:rPr lang="en-US" sz="1800" b="1" dirty="0">
                <a:solidFill>
                  <a:srgbClr val="0D2646"/>
                </a:solidFill>
                <a:latin typeface="Arial-Regular" pitchFamily="34" charset="0"/>
                <a:ea typeface="Arial-Regular" pitchFamily="34" charset="-122"/>
              </a:rPr>
              <a:t>P &amp; ID, BOQs</a:t>
            </a:r>
          </a:p>
        </p:txBody>
      </p:sp>
      <p:graphicFrame>
        <p:nvGraphicFramePr>
          <p:cNvPr id="5" name="Object 4">
            <a:extLst>
              <a:ext uri="{FF2B5EF4-FFF2-40B4-BE49-F238E27FC236}">
                <a16:creationId xmlns:a16="http://schemas.microsoft.com/office/drawing/2014/main" id="{57907883-2A35-4F11-926A-FB2811B9AB63}"/>
              </a:ext>
            </a:extLst>
          </p:cNvPr>
          <p:cNvGraphicFramePr>
            <a:graphicFrameLocks noChangeAspect="1"/>
          </p:cNvGraphicFramePr>
          <p:nvPr>
            <p:extLst>
              <p:ext uri="{D42A27DB-BD31-4B8C-83A1-F6EECF244321}">
                <p14:modId xmlns:p14="http://schemas.microsoft.com/office/powerpoint/2010/main" val="4037275914"/>
              </p:ext>
            </p:extLst>
          </p:nvPr>
        </p:nvGraphicFramePr>
        <p:xfrm>
          <a:off x="767443" y="5818035"/>
          <a:ext cx="13639746" cy="1339250"/>
        </p:xfrm>
        <a:graphic>
          <a:graphicData uri="http://schemas.openxmlformats.org/presentationml/2006/ole">
            <mc:AlternateContent xmlns:mc="http://schemas.openxmlformats.org/markup-compatibility/2006">
              <mc:Choice xmlns:v="urn:schemas-microsoft-com:vml" Requires="v">
                <p:oleObj spid="_x0000_s10438" name="Worksheet" r:id="rId5" imgW="12611162" imgH="1238119" progId="Excel.Sheet.12">
                  <p:link updateAutomatic="1"/>
                </p:oleObj>
              </mc:Choice>
              <mc:Fallback>
                <p:oleObj name="Worksheet" r:id="rId5" imgW="12611162" imgH="1238119" progId="Excel.Sheet.12">
                  <p:link updateAutomatic="1"/>
                  <p:pic>
                    <p:nvPicPr>
                      <p:cNvPr id="0" name=""/>
                      <p:cNvPicPr/>
                      <p:nvPr/>
                    </p:nvPicPr>
                    <p:blipFill>
                      <a:blip r:embed="rId6"/>
                      <a:stretch>
                        <a:fillRect/>
                      </a:stretch>
                    </p:blipFill>
                    <p:spPr>
                      <a:xfrm>
                        <a:off x="767443" y="5818035"/>
                        <a:ext cx="13639746" cy="13392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FC198B6-D00C-427A-9B14-D95E49E00C3A}"/>
              </a:ext>
            </a:extLst>
          </p:cNvPr>
          <p:cNvGraphicFramePr>
            <a:graphicFrameLocks noChangeAspect="1"/>
          </p:cNvGraphicFramePr>
          <p:nvPr>
            <p:extLst>
              <p:ext uri="{D42A27DB-BD31-4B8C-83A1-F6EECF244321}">
                <p14:modId xmlns:p14="http://schemas.microsoft.com/office/powerpoint/2010/main" val="1312849038"/>
              </p:ext>
            </p:extLst>
          </p:nvPr>
        </p:nvGraphicFramePr>
        <p:xfrm>
          <a:off x="2351641" y="3392809"/>
          <a:ext cx="10163281" cy="1385902"/>
        </p:xfrm>
        <a:graphic>
          <a:graphicData uri="http://schemas.openxmlformats.org/presentationml/2006/ole">
            <mc:AlternateContent xmlns:mc="http://schemas.openxmlformats.org/markup-compatibility/2006">
              <mc:Choice xmlns:v="urn:schemas-microsoft-com:vml" Requires="v">
                <p:oleObj spid="_x0000_s10439" name="Worksheet" r:id="rId7" imgW="6286484" imgH="857224" progId="Excel.Sheet.12">
                  <p:link updateAutomatic="1"/>
                </p:oleObj>
              </mc:Choice>
              <mc:Fallback>
                <p:oleObj name="Worksheet" r:id="rId7" imgW="6286484" imgH="857224" progId="Excel.Sheet.12">
                  <p:link updateAutomatic="1"/>
                  <p:pic>
                    <p:nvPicPr>
                      <p:cNvPr id="0" name=""/>
                      <p:cNvPicPr/>
                      <p:nvPr/>
                    </p:nvPicPr>
                    <p:blipFill>
                      <a:blip r:embed="rId8"/>
                      <a:stretch>
                        <a:fillRect/>
                      </a:stretch>
                    </p:blipFill>
                    <p:spPr>
                      <a:xfrm>
                        <a:off x="2351641" y="3392809"/>
                        <a:ext cx="10163281" cy="138590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FF2530D-500F-4275-A993-95EA49C7206C}"/>
              </a:ext>
            </a:extLst>
          </p:cNvPr>
          <p:cNvGraphicFramePr>
            <a:graphicFrameLocks noChangeAspect="1"/>
          </p:cNvGraphicFramePr>
          <p:nvPr>
            <p:extLst>
              <p:ext uri="{D42A27DB-BD31-4B8C-83A1-F6EECF244321}">
                <p14:modId xmlns:p14="http://schemas.microsoft.com/office/powerpoint/2010/main" val="2228479078"/>
              </p:ext>
            </p:extLst>
          </p:nvPr>
        </p:nvGraphicFramePr>
        <p:xfrm>
          <a:off x="3717397" y="1265262"/>
          <a:ext cx="5869581" cy="1121576"/>
        </p:xfrm>
        <a:graphic>
          <a:graphicData uri="http://schemas.openxmlformats.org/presentationml/2006/ole">
            <mc:AlternateContent xmlns:mc="http://schemas.openxmlformats.org/markup-compatibility/2006">
              <mc:Choice xmlns:v="urn:schemas-microsoft-com:vml" Requires="v">
                <p:oleObj spid="_x0000_s10440" name="Worksheet" r:id="rId9" imgW="4486328" imgH="857224" progId="Excel.Sheet.12">
                  <p:link updateAutomatic="1"/>
                </p:oleObj>
              </mc:Choice>
              <mc:Fallback>
                <p:oleObj name="Worksheet" r:id="rId9" imgW="4486328" imgH="857224" progId="Excel.Sheet.12">
                  <p:link updateAutomatic="1"/>
                  <p:pic>
                    <p:nvPicPr>
                      <p:cNvPr id="0" name=""/>
                      <p:cNvPicPr/>
                      <p:nvPr/>
                    </p:nvPicPr>
                    <p:blipFill>
                      <a:blip r:embed="rId10"/>
                      <a:stretch>
                        <a:fillRect/>
                      </a:stretch>
                    </p:blipFill>
                    <p:spPr>
                      <a:xfrm>
                        <a:off x="3717397" y="1265262"/>
                        <a:ext cx="5869581" cy="1121576"/>
                      </a:xfrm>
                      <a:prstGeom prst="rect">
                        <a:avLst/>
                      </a:prstGeom>
                    </p:spPr>
                  </p:pic>
                </p:oleObj>
              </mc:Fallback>
            </mc:AlternateContent>
          </a:graphicData>
        </a:graphic>
      </p:graphicFrame>
    </p:spTree>
    <p:extLst>
      <p:ext uri="{BB962C8B-B14F-4D97-AF65-F5344CB8AC3E}">
        <p14:creationId xmlns:p14="http://schemas.microsoft.com/office/powerpoint/2010/main" val="49757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9" name="Text 5"/>
          <p:cNvSpPr/>
          <p:nvPr/>
        </p:nvSpPr>
        <p:spPr>
          <a:xfrm>
            <a:off x="555173" y="407201"/>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5247024" y="-129354"/>
            <a:ext cx="3443697" cy="689392"/>
          </a:xfrm>
          <a:prstGeom prst="rect">
            <a:avLst/>
          </a:prstGeom>
          <a:noFill/>
          <a:ln/>
        </p:spPr>
        <p:txBody>
          <a:bodyPr wrap="square" lIns="0" tIns="0" rIns="0" bIns="0" rtlCol="0" anchor="ctr"/>
          <a:lstStyle/>
          <a:p>
            <a:pPr marL="0" indent="0" algn="l">
              <a:lnSpc>
                <a:spcPct val="150000"/>
              </a:lnSpc>
              <a:buNone/>
            </a:pPr>
            <a:r>
              <a:rPr lang="en-US" sz="2800" b="1" u="sng" dirty="0">
                <a:solidFill>
                  <a:srgbClr val="0D2646"/>
                </a:solidFill>
                <a:latin typeface="Arial-Regular" pitchFamily="34" charset="0"/>
                <a:ea typeface="Arial-Regular" pitchFamily="34" charset="-122"/>
                <a:cs typeface="Arial-Regular" pitchFamily="34" charset="-120"/>
              </a:rPr>
              <a:t>RLT Submittals</a:t>
            </a:r>
            <a:endParaRPr lang="en-US" sz="2800" b="1" u="sng" dirty="0"/>
          </a:p>
        </p:txBody>
      </p:sp>
      <p:sp>
        <p:nvSpPr>
          <p:cNvPr id="10" name="TextBox 9">
            <a:extLst>
              <a:ext uri="{FF2B5EF4-FFF2-40B4-BE49-F238E27FC236}">
                <a16:creationId xmlns:a16="http://schemas.microsoft.com/office/drawing/2014/main" id="{C7F62B59-1CE0-4499-AFBF-E9B01CA6FEC7}"/>
              </a:ext>
            </a:extLst>
          </p:cNvPr>
          <p:cNvSpPr txBox="1"/>
          <p:nvPr/>
        </p:nvSpPr>
        <p:spPr>
          <a:xfrm>
            <a:off x="397439" y="2014185"/>
            <a:ext cx="4849585"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To be Submitted on Date: </a:t>
            </a:r>
            <a:r>
              <a:rPr lang="en-US" b="1" u="sng" dirty="0">
                <a:solidFill>
                  <a:srgbClr val="0D2646"/>
                </a:solidFill>
                <a:latin typeface="Arial-Regular" pitchFamily="34" charset="0"/>
                <a:ea typeface="Arial-Regular" pitchFamily="34" charset="-122"/>
                <a:cs typeface="Arial-Regular" pitchFamily="34" charset="-120"/>
              </a:rPr>
              <a:t>03</a:t>
            </a:r>
            <a:r>
              <a:rPr lang="en-US" sz="1800" b="1" u="sng" dirty="0">
                <a:solidFill>
                  <a:srgbClr val="0D2646"/>
                </a:solidFill>
                <a:latin typeface="Arial-Regular" pitchFamily="34" charset="0"/>
                <a:ea typeface="Arial-Regular" pitchFamily="34" charset="-122"/>
                <a:cs typeface="Arial-Regular" pitchFamily="34" charset="-120"/>
              </a:rPr>
              <a:t>.11.2025 </a:t>
            </a:r>
            <a:endParaRPr lang="en-US" sz="1800" b="1" u="sng" dirty="0"/>
          </a:p>
        </p:txBody>
      </p:sp>
      <p:graphicFrame>
        <p:nvGraphicFramePr>
          <p:cNvPr id="4" name="Object 3">
            <a:extLst>
              <a:ext uri="{FF2B5EF4-FFF2-40B4-BE49-F238E27FC236}">
                <a16:creationId xmlns:a16="http://schemas.microsoft.com/office/drawing/2014/main" id="{6AB62D02-71B1-4315-8F02-C11A6ACFD4E1}"/>
              </a:ext>
            </a:extLst>
          </p:cNvPr>
          <p:cNvGraphicFramePr>
            <a:graphicFrameLocks noChangeAspect="1"/>
          </p:cNvGraphicFramePr>
          <p:nvPr>
            <p:extLst>
              <p:ext uri="{D42A27DB-BD31-4B8C-83A1-F6EECF244321}">
                <p14:modId xmlns:p14="http://schemas.microsoft.com/office/powerpoint/2010/main" val="1087948111"/>
              </p:ext>
            </p:extLst>
          </p:nvPr>
        </p:nvGraphicFramePr>
        <p:xfrm>
          <a:off x="270934" y="2970665"/>
          <a:ext cx="13546666" cy="2024668"/>
        </p:xfrm>
        <a:graphic>
          <a:graphicData uri="http://schemas.openxmlformats.org/presentationml/2006/ole">
            <mc:AlternateContent xmlns:mc="http://schemas.openxmlformats.org/markup-compatibility/2006">
              <mc:Choice xmlns:v="urn:schemas-microsoft-com:vml" Requires="v">
                <p:oleObj spid="_x0000_s8289" name="Worksheet" r:id="rId5" imgW="14944775" imgH="1505081" progId="Excel.Sheet.12">
                  <p:link updateAutomatic="1"/>
                </p:oleObj>
              </mc:Choice>
              <mc:Fallback>
                <p:oleObj name="Worksheet" r:id="rId5" imgW="14944775" imgH="1505081" progId="Excel.Sheet.12">
                  <p:link updateAutomatic="1"/>
                  <p:pic>
                    <p:nvPicPr>
                      <p:cNvPr id="0" name=""/>
                      <p:cNvPicPr/>
                      <p:nvPr/>
                    </p:nvPicPr>
                    <p:blipFill>
                      <a:blip r:embed="rId6"/>
                      <a:stretch>
                        <a:fillRect/>
                      </a:stretch>
                    </p:blipFill>
                    <p:spPr>
                      <a:xfrm>
                        <a:off x="270934" y="2970665"/>
                        <a:ext cx="13546666" cy="2024668"/>
                      </a:xfrm>
                      <a:prstGeom prst="rect">
                        <a:avLst/>
                      </a:prstGeom>
                    </p:spPr>
                  </p:pic>
                </p:oleObj>
              </mc:Fallback>
            </mc:AlternateContent>
          </a:graphicData>
        </a:graphic>
      </p:graphicFrame>
    </p:spTree>
    <p:extLst>
      <p:ext uri="{BB962C8B-B14F-4D97-AF65-F5344CB8AC3E}">
        <p14:creationId xmlns:p14="http://schemas.microsoft.com/office/powerpoint/2010/main" val="309122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7257"/>
            <a:ext cx="14630400" cy="8348472"/>
          </a:xfrm>
          <a:prstGeom prst="rect">
            <a:avLst/>
          </a:prstGeom>
        </p:spPr>
      </p:pic>
      <p:sp>
        <p:nvSpPr>
          <p:cNvPr id="14" name="Text 8">
            <a:extLst>
              <a:ext uri="{FF2B5EF4-FFF2-40B4-BE49-F238E27FC236}">
                <a16:creationId xmlns:a16="http://schemas.microsoft.com/office/drawing/2014/main" id="{20326E99-D83B-46F5-B911-AFBA27F18A66}"/>
              </a:ext>
            </a:extLst>
          </p:cNvPr>
          <p:cNvSpPr/>
          <p:nvPr/>
        </p:nvSpPr>
        <p:spPr>
          <a:xfrm>
            <a:off x="2765081" y="1339819"/>
            <a:ext cx="7822708" cy="3453562"/>
          </a:xfrm>
          <a:prstGeom prst="rect">
            <a:avLst/>
          </a:prstGeom>
          <a:noFill/>
          <a:ln/>
        </p:spPr>
        <p:txBody>
          <a:bodyPr wrap="square" lIns="0" tIns="0" rIns="0" bIns="0" rtlCol="0" anchor="ctr"/>
          <a:lstStyle/>
          <a:p>
            <a:pPr marL="0" indent="0" algn="l">
              <a:lnSpc>
                <a:spcPct val="150000"/>
              </a:lnSpc>
              <a:buNone/>
            </a:pPr>
            <a:r>
              <a:rPr lang="en-US" sz="6600" b="1" u="sng" dirty="0">
                <a:solidFill>
                  <a:srgbClr val="0D2646"/>
                </a:solidFill>
                <a:latin typeface="Arial-Regular" pitchFamily="34" charset="0"/>
                <a:ea typeface="Arial-Regular" pitchFamily="34" charset="-122"/>
                <a:cs typeface="Arial-Regular" pitchFamily="34" charset="-120"/>
              </a:rPr>
              <a:t>Addition &amp; Deletion </a:t>
            </a:r>
            <a:endParaRPr lang="en-US" sz="6600" b="1" u="sng" dirty="0"/>
          </a:p>
        </p:txBody>
      </p:sp>
    </p:spTree>
    <p:extLst>
      <p:ext uri="{BB962C8B-B14F-4D97-AF65-F5344CB8AC3E}">
        <p14:creationId xmlns:p14="http://schemas.microsoft.com/office/powerpoint/2010/main" val="246079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56987"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4881795" y="9863"/>
            <a:ext cx="1208313" cy="760257"/>
          </a:xfrm>
          <a:prstGeom prst="rect">
            <a:avLst/>
          </a:prstGeom>
          <a:noFill/>
          <a:ln/>
        </p:spPr>
        <p:txBody>
          <a:bodyPr wrap="none" lIns="0" tIns="0" rIns="0" bIns="0" rtlCol="0" anchor="ctr"/>
          <a:lstStyle/>
          <a:p>
            <a:pPr marL="0" indent="0" algn="l">
              <a:lnSpc>
                <a:spcPts val="4250"/>
              </a:lnSpc>
              <a:buNone/>
            </a:pPr>
            <a:r>
              <a:rPr lang="en-US" sz="4000" b="1" u="sng" dirty="0">
                <a:solidFill>
                  <a:srgbClr val="003170"/>
                </a:solidFill>
                <a:latin typeface="思源黑体-思源黑体-Bold" pitchFamily="34" charset="0"/>
                <a:ea typeface="思源黑体-思源黑体-Bold" pitchFamily="34" charset="-122"/>
                <a:cs typeface="思源黑体-思源黑体-Bold" pitchFamily="34" charset="-120"/>
              </a:rPr>
              <a:t>WTP</a:t>
            </a:r>
            <a:endParaRPr lang="en-US" sz="4000" b="1" u="sng" dirty="0"/>
          </a:p>
        </p:txBody>
      </p:sp>
      <p:pic>
        <p:nvPicPr>
          <p:cNvPr id="15" name="Image 1" descr="preencoded.png">
            <a:extLst>
              <a:ext uri="{FF2B5EF4-FFF2-40B4-BE49-F238E27FC236}">
                <a16:creationId xmlns:a16="http://schemas.microsoft.com/office/drawing/2014/main" id="{CCB09117-2F44-4E2E-B276-C8E085C87955}"/>
              </a:ext>
            </a:extLst>
          </p:cNvPr>
          <p:cNvPicPr>
            <a:picLocks noChangeAspect="1"/>
          </p:cNvPicPr>
          <p:nvPr/>
        </p:nvPicPr>
        <p:blipFill>
          <a:blip r:embed="rId5"/>
          <a:stretch>
            <a:fillRect/>
          </a:stretch>
        </p:blipFill>
        <p:spPr>
          <a:xfrm>
            <a:off x="9400032" y="0"/>
            <a:ext cx="5230368" cy="8348472"/>
          </a:xfrm>
          <a:prstGeom prst="rect">
            <a:avLst/>
          </a:prstGeom>
        </p:spPr>
      </p:pic>
      <p:sp>
        <p:nvSpPr>
          <p:cNvPr id="10" name="Text 5">
            <a:extLst>
              <a:ext uri="{FF2B5EF4-FFF2-40B4-BE49-F238E27FC236}">
                <a16:creationId xmlns:a16="http://schemas.microsoft.com/office/drawing/2014/main" id="{7EBFB159-166A-43B1-9801-BFA140AD9BA5}"/>
              </a:ext>
            </a:extLst>
          </p:cNvPr>
          <p:cNvSpPr/>
          <p:nvPr/>
        </p:nvSpPr>
        <p:spPr>
          <a:xfrm>
            <a:off x="5051093" y="2709468"/>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ETP</a:t>
            </a:r>
            <a:endParaRPr lang="en-US" sz="4800" b="1" u="sng" dirty="0"/>
          </a:p>
        </p:txBody>
      </p:sp>
      <p:sp>
        <p:nvSpPr>
          <p:cNvPr id="17" name="Text 5">
            <a:extLst>
              <a:ext uri="{FF2B5EF4-FFF2-40B4-BE49-F238E27FC236}">
                <a16:creationId xmlns:a16="http://schemas.microsoft.com/office/drawing/2014/main" id="{FE399F44-C29A-4992-993A-71AEC6AB4811}"/>
              </a:ext>
            </a:extLst>
          </p:cNvPr>
          <p:cNvSpPr/>
          <p:nvPr/>
        </p:nvSpPr>
        <p:spPr>
          <a:xfrm>
            <a:off x="5051092" y="5408037"/>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a:t>
            </a:r>
            <a:endParaRPr lang="en-US" sz="4800" b="1" u="sng" dirty="0"/>
          </a:p>
        </p:txBody>
      </p:sp>
      <p:graphicFrame>
        <p:nvGraphicFramePr>
          <p:cNvPr id="3" name="Object 2">
            <a:extLst>
              <a:ext uri="{FF2B5EF4-FFF2-40B4-BE49-F238E27FC236}">
                <a16:creationId xmlns:a16="http://schemas.microsoft.com/office/drawing/2014/main" id="{FF455F5F-7D9A-4B8E-BF2A-1AC8502C463B}"/>
              </a:ext>
            </a:extLst>
          </p:cNvPr>
          <p:cNvGraphicFramePr>
            <a:graphicFrameLocks noChangeAspect="1"/>
          </p:cNvGraphicFramePr>
          <p:nvPr>
            <p:extLst>
              <p:ext uri="{D42A27DB-BD31-4B8C-83A1-F6EECF244321}">
                <p14:modId xmlns:p14="http://schemas.microsoft.com/office/powerpoint/2010/main" val="2166298853"/>
              </p:ext>
            </p:extLst>
          </p:nvPr>
        </p:nvGraphicFramePr>
        <p:xfrm>
          <a:off x="2923321" y="1113831"/>
          <a:ext cx="5114528" cy="1278632"/>
        </p:xfrm>
        <a:graphic>
          <a:graphicData uri="http://schemas.openxmlformats.org/presentationml/2006/ole">
            <mc:AlternateContent xmlns:mc="http://schemas.openxmlformats.org/markup-compatibility/2006">
              <mc:Choice xmlns:v="urn:schemas-microsoft-com:vml" Requires="v">
                <p:oleObj spid="_x0000_s11375" name="Worksheet" r:id="rId6" imgW="2400347" imgH="599930" progId="Excel.Sheet.12">
                  <p:link updateAutomatic="1"/>
                </p:oleObj>
              </mc:Choice>
              <mc:Fallback>
                <p:oleObj name="Worksheet" r:id="rId6" imgW="2400347" imgH="599930" progId="Excel.Sheet.12">
                  <p:link updateAutomatic="1"/>
                  <p:pic>
                    <p:nvPicPr>
                      <p:cNvPr id="0" name=""/>
                      <p:cNvPicPr/>
                      <p:nvPr/>
                    </p:nvPicPr>
                    <p:blipFill>
                      <a:blip r:embed="rId7"/>
                      <a:stretch>
                        <a:fillRect/>
                      </a:stretch>
                    </p:blipFill>
                    <p:spPr>
                      <a:xfrm>
                        <a:off x="2923321" y="1113831"/>
                        <a:ext cx="5114528" cy="1278632"/>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ED6D7DB7-CF8D-4ECF-AB39-F0EC7D6EF7C1}"/>
              </a:ext>
            </a:extLst>
          </p:cNvPr>
          <p:cNvGraphicFramePr>
            <a:graphicFrameLocks noChangeAspect="1"/>
          </p:cNvGraphicFramePr>
          <p:nvPr>
            <p:extLst>
              <p:ext uri="{D42A27DB-BD31-4B8C-83A1-F6EECF244321}">
                <p14:modId xmlns:p14="http://schemas.microsoft.com/office/powerpoint/2010/main" val="2478009515"/>
              </p:ext>
            </p:extLst>
          </p:nvPr>
        </p:nvGraphicFramePr>
        <p:xfrm>
          <a:off x="2833267" y="3574161"/>
          <a:ext cx="5230367" cy="1307592"/>
        </p:xfrm>
        <a:graphic>
          <a:graphicData uri="http://schemas.openxmlformats.org/presentationml/2006/ole">
            <mc:AlternateContent xmlns:mc="http://schemas.openxmlformats.org/markup-compatibility/2006">
              <mc:Choice xmlns:v="urn:schemas-microsoft-com:vml" Requires="v">
                <p:oleObj spid="_x0000_s11376" name="Worksheet" r:id="rId8" imgW="2400347" imgH="599930" progId="Excel.Sheet.12">
                  <p:link updateAutomatic="1"/>
                </p:oleObj>
              </mc:Choice>
              <mc:Fallback>
                <p:oleObj name="Worksheet" r:id="rId8" imgW="2400347" imgH="599930" progId="Excel.Sheet.12">
                  <p:link updateAutomatic="1"/>
                  <p:pic>
                    <p:nvPicPr>
                      <p:cNvPr id="0" name=""/>
                      <p:cNvPicPr/>
                      <p:nvPr/>
                    </p:nvPicPr>
                    <p:blipFill>
                      <a:blip r:embed="rId9"/>
                      <a:stretch>
                        <a:fillRect/>
                      </a:stretch>
                    </p:blipFill>
                    <p:spPr>
                      <a:xfrm>
                        <a:off x="2833267" y="3574161"/>
                        <a:ext cx="5230367" cy="130759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D3BA872-DCDA-40C5-9C8B-B207C560E40B}"/>
              </a:ext>
            </a:extLst>
          </p:cNvPr>
          <p:cNvGraphicFramePr>
            <a:graphicFrameLocks noChangeAspect="1"/>
          </p:cNvGraphicFramePr>
          <p:nvPr>
            <p:extLst>
              <p:ext uri="{D42A27DB-BD31-4B8C-83A1-F6EECF244321}">
                <p14:modId xmlns:p14="http://schemas.microsoft.com/office/powerpoint/2010/main" val="1162595109"/>
              </p:ext>
            </p:extLst>
          </p:nvPr>
        </p:nvGraphicFramePr>
        <p:xfrm>
          <a:off x="2949104" y="6311446"/>
          <a:ext cx="5114529" cy="1278632"/>
        </p:xfrm>
        <a:graphic>
          <a:graphicData uri="http://schemas.openxmlformats.org/presentationml/2006/ole">
            <mc:AlternateContent xmlns:mc="http://schemas.openxmlformats.org/markup-compatibility/2006">
              <mc:Choice xmlns:v="urn:schemas-microsoft-com:vml" Requires="v">
                <p:oleObj spid="_x0000_s11377" name="Worksheet" r:id="rId10" imgW="2400347" imgH="599930" progId="Excel.Sheet.12">
                  <p:link updateAutomatic="1"/>
                </p:oleObj>
              </mc:Choice>
              <mc:Fallback>
                <p:oleObj name="Worksheet" r:id="rId10" imgW="2400347" imgH="599930" progId="Excel.Sheet.12">
                  <p:link updateAutomatic="1"/>
                  <p:pic>
                    <p:nvPicPr>
                      <p:cNvPr id="0" name=""/>
                      <p:cNvPicPr/>
                      <p:nvPr/>
                    </p:nvPicPr>
                    <p:blipFill>
                      <a:blip r:embed="rId11"/>
                      <a:stretch>
                        <a:fillRect/>
                      </a:stretch>
                    </p:blipFill>
                    <p:spPr>
                      <a:xfrm>
                        <a:off x="2949104" y="6311446"/>
                        <a:ext cx="5114529" cy="1278632"/>
                      </a:xfrm>
                      <a:prstGeom prst="rect">
                        <a:avLst/>
                      </a:prstGeom>
                    </p:spPr>
                  </p:pic>
                </p:oleObj>
              </mc:Fallback>
            </mc:AlternateContent>
          </a:graphicData>
        </a:graphic>
      </p:graphicFrame>
    </p:spTree>
    <p:extLst>
      <p:ext uri="{BB962C8B-B14F-4D97-AF65-F5344CB8AC3E}">
        <p14:creationId xmlns:p14="http://schemas.microsoft.com/office/powerpoint/2010/main" val="79590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7257"/>
            <a:ext cx="14630400" cy="8348472"/>
          </a:xfrm>
          <a:prstGeom prst="rect">
            <a:avLst/>
          </a:prstGeom>
        </p:spPr>
      </p:pic>
      <p:sp>
        <p:nvSpPr>
          <p:cNvPr id="14" name="Text 8">
            <a:extLst>
              <a:ext uri="{FF2B5EF4-FFF2-40B4-BE49-F238E27FC236}">
                <a16:creationId xmlns:a16="http://schemas.microsoft.com/office/drawing/2014/main" id="{20326E99-D83B-46F5-B911-AFBA27F18A66}"/>
              </a:ext>
            </a:extLst>
          </p:cNvPr>
          <p:cNvSpPr/>
          <p:nvPr/>
        </p:nvSpPr>
        <p:spPr>
          <a:xfrm>
            <a:off x="3698732" y="1339819"/>
            <a:ext cx="7822708" cy="3453562"/>
          </a:xfrm>
          <a:prstGeom prst="rect">
            <a:avLst/>
          </a:prstGeom>
          <a:noFill/>
          <a:ln/>
        </p:spPr>
        <p:txBody>
          <a:bodyPr wrap="square" lIns="0" tIns="0" rIns="0" bIns="0" rtlCol="0" anchor="ctr"/>
          <a:lstStyle/>
          <a:p>
            <a:pPr marL="0" indent="0" algn="l">
              <a:lnSpc>
                <a:spcPct val="150000"/>
              </a:lnSpc>
              <a:buNone/>
            </a:pPr>
            <a:r>
              <a:rPr lang="en-US" sz="6600" b="1" u="sng" dirty="0">
                <a:solidFill>
                  <a:srgbClr val="0D2646"/>
                </a:solidFill>
                <a:latin typeface="Arial-Regular" pitchFamily="34" charset="0"/>
                <a:ea typeface="Arial-Regular" pitchFamily="34" charset="-122"/>
                <a:cs typeface="Arial-Regular" pitchFamily="34" charset="-120"/>
              </a:rPr>
              <a:t>REQUIREMENTS</a:t>
            </a:r>
            <a:endParaRPr lang="en-US" sz="6600" b="1" u="sng" dirty="0"/>
          </a:p>
        </p:txBody>
      </p:sp>
    </p:spTree>
    <p:extLst>
      <p:ext uri="{BB962C8B-B14F-4D97-AF65-F5344CB8AC3E}">
        <p14:creationId xmlns:p14="http://schemas.microsoft.com/office/powerpoint/2010/main" val="395357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8"/>
            <a:ext cx="16894722" cy="9640551"/>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362006" y="721949"/>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STP</a:t>
            </a:r>
            <a:endParaRPr lang="en-US" sz="4800" b="1" u="sng" dirty="0"/>
          </a:p>
        </p:txBody>
      </p:sp>
      <p:pic>
        <p:nvPicPr>
          <p:cNvPr id="7" name="Image 1" descr="preencoded.png">
            <a:extLst>
              <a:ext uri="{FF2B5EF4-FFF2-40B4-BE49-F238E27FC236}">
                <a16:creationId xmlns:a16="http://schemas.microsoft.com/office/drawing/2014/main" id="{F55582A0-A0A9-4B97-9F02-69507AC6579C}"/>
              </a:ext>
            </a:extLst>
          </p:cNvPr>
          <p:cNvPicPr>
            <a:picLocks noChangeAspect="1"/>
          </p:cNvPicPr>
          <p:nvPr/>
        </p:nvPicPr>
        <p:blipFill>
          <a:blip r:embed="rId5"/>
          <a:stretch>
            <a:fillRect/>
          </a:stretch>
        </p:blipFill>
        <p:spPr>
          <a:xfrm>
            <a:off x="9400032" y="0"/>
            <a:ext cx="5230368" cy="8348472"/>
          </a:xfrm>
          <a:prstGeom prst="rect">
            <a:avLst/>
          </a:prstGeom>
        </p:spPr>
      </p:pic>
      <p:sp>
        <p:nvSpPr>
          <p:cNvPr id="9" name="Text 8">
            <a:extLst>
              <a:ext uri="{FF2B5EF4-FFF2-40B4-BE49-F238E27FC236}">
                <a16:creationId xmlns:a16="http://schemas.microsoft.com/office/drawing/2014/main" id="{57485BF3-AFCB-4F19-A69F-AABF4FE816F3}"/>
              </a:ext>
            </a:extLst>
          </p:cNvPr>
          <p:cNvSpPr/>
          <p:nvPr/>
        </p:nvSpPr>
        <p:spPr>
          <a:xfrm>
            <a:off x="4504687" y="812252"/>
            <a:ext cx="2631023" cy="689392"/>
          </a:xfrm>
          <a:prstGeom prst="rect">
            <a:avLst/>
          </a:prstGeom>
          <a:noFill/>
          <a:ln/>
        </p:spPr>
        <p:txBody>
          <a:bodyPr wrap="square" lIns="0" tIns="0" rIns="0" bIns="0" rtlCol="0" anchor="ctr"/>
          <a:lstStyle/>
          <a:p>
            <a:pPr marL="0" indent="0" algn="l">
              <a:lnSpc>
                <a:spcPct val="150000"/>
              </a:lnSpc>
              <a:buNone/>
            </a:pPr>
            <a:r>
              <a:rPr lang="en-US" sz="2800" b="1" u="sng" dirty="0">
                <a:solidFill>
                  <a:srgbClr val="0D2646"/>
                </a:solidFill>
                <a:latin typeface="Arial-Regular" pitchFamily="34" charset="0"/>
                <a:ea typeface="Arial-Regular" pitchFamily="34" charset="-122"/>
                <a:cs typeface="Arial-Regular" pitchFamily="34" charset="-120"/>
              </a:rPr>
              <a:t>Requirements</a:t>
            </a:r>
            <a:endParaRPr lang="en-US" sz="2800" b="1" u="sng" dirty="0"/>
          </a:p>
        </p:txBody>
      </p:sp>
      <p:graphicFrame>
        <p:nvGraphicFramePr>
          <p:cNvPr id="4" name="Object 3">
            <a:extLst>
              <a:ext uri="{FF2B5EF4-FFF2-40B4-BE49-F238E27FC236}">
                <a16:creationId xmlns:a16="http://schemas.microsoft.com/office/drawing/2014/main" id="{5283B874-9F1B-488C-92B3-73AF1704697C}"/>
              </a:ext>
            </a:extLst>
          </p:cNvPr>
          <p:cNvGraphicFramePr>
            <a:graphicFrameLocks noChangeAspect="1"/>
          </p:cNvGraphicFramePr>
          <p:nvPr>
            <p:extLst>
              <p:ext uri="{D42A27DB-BD31-4B8C-83A1-F6EECF244321}">
                <p14:modId xmlns:p14="http://schemas.microsoft.com/office/powerpoint/2010/main" val="1726880783"/>
              </p:ext>
            </p:extLst>
          </p:nvPr>
        </p:nvGraphicFramePr>
        <p:xfrm>
          <a:off x="1423988" y="1968500"/>
          <a:ext cx="8728075" cy="2732088"/>
        </p:xfrm>
        <a:graphic>
          <a:graphicData uri="http://schemas.openxmlformats.org/presentationml/2006/ole">
            <mc:AlternateContent xmlns:mc="http://schemas.openxmlformats.org/markup-compatibility/2006">
              <mc:Choice xmlns:v="urn:schemas-microsoft-com:vml" Requires="v">
                <p:oleObj spid="_x0000_s14372" name="Worksheet" r:id="rId6" imgW="6115240" imgH="1914564" progId="Excel.Sheet.12">
                  <p:link updateAutomatic="1"/>
                </p:oleObj>
              </mc:Choice>
              <mc:Fallback>
                <p:oleObj name="Worksheet" r:id="rId6" imgW="6115240" imgH="1914564" progId="Excel.Sheet.12">
                  <p:link updateAutomatic="1"/>
                  <p:pic>
                    <p:nvPicPr>
                      <p:cNvPr id="0" name=""/>
                      <p:cNvPicPr/>
                      <p:nvPr/>
                    </p:nvPicPr>
                    <p:blipFill>
                      <a:blip r:embed="rId7"/>
                      <a:stretch>
                        <a:fillRect/>
                      </a:stretch>
                    </p:blipFill>
                    <p:spPr>
                      <a:xfrm>
                        <a:off x="1423988" y="1968500"/>
                        <a:ext cx="8728075" cy="2732088"/>
                      </a:xfrm>
                      <a:prstGeom prst="rect">
                        <a:avLst/>
                      </a:prstGeom>
                    </p:spPr>
                  </p:pic>
                </p:oleObj>
              </mc:Fallback>
            </mc:AlternateContent>
          </a:graphicData>
        </a:graphic>
      </p:graphicFrame>
    </p:spTree>
    <p:extLst>
      <p:ext uri="{BB962C8B-B14F-4D97-AF65-F5344CB8AC3E}">
        <p14:creationId xmlns:p14="http://schemas.microsoft.com/office/powerpoint/2010/main" val="5073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8"/>
            <a:ext cx="16894722" cy="9640551"/>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362006" y="721949"/>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ETP</a:t>
            </a:r>
            <a:endParaRPr lang="en-US" sz="4800" b="1" u="sng" dirty="0"/>
          </a:p>
        </p:txBody>
      </p:sp>
      <p:pic>
        <p:nvPicPr>
          <p:cNvPr id="7" name="Image 1" descr="preencoded.png">
            <a:extLst>
              <a:ext uri="{FF2B5EF4-FFF2-40B4-BE49-F238E27FC236}">
                <a16:creationId xmlns:a16="http://schemas.microsoft.com/office/drawing/2014/main" id="{F55582A0-A0A9-4B97-9F02-69507AC6579C}"/>
              </a:ext>
            </a:extLst>
          </p:cNvPr>
          <p:cNvPicPr>
            <a:picLocks noChangeAspect="1"/>
          </p:cNvPicPr>
          <p:nvPr/>
        </p:nvPicPr>
        <p:blipFill>
          <a:blip r:embed="rId5"/>
          <a:stretch>
            <a:fillRect/>
          </a:stretch>
        </p:blipFill>
        <p:spPr>
          <a:xfrm>
            <a:off x="9400032" y="0"/>
            <a:ext cx="5230368" cy="8348472"/>
          </a:xfrm>
          <a:prstGeom prst="rect">
            <a:avLst/>
          </a:prstGeom>
        </p:spPr>
      </p:pic>
      <p:sp>
        <p:nvSpPr>
          <p:cNvPr id="9" name="Text 8">
            <a:extLst>
              <a:ext uri="{FF2B5EF4-FFF2-40B4-BE49-F238E27FC236}">
                <a16:creationId xmlns:a16="http://schemas.microsoft.com/office/drawing/2014/main" id="{57485BF3-AFCB-4F19-A69F-AABF4FE816F3}"/>
              </a:ext>
            </a:extLst>
          </p:cNvPr>
          <p:cNvSpPr/>
          <p:nvPr/>
        </p:nvSpPr>
        <p:spPr>
          <a:xfrm>
            <a:off x="4181095" y="721949"/>
            <a:ext cx="2631023" cy="689392"/>
          </a:xfrm>
          <a:prstGeom prst="rect">
            <a:avLst/>
          </a:prstGeom>
          <a:noFill/>
          <a:ln/>
        </p:spPr>
        <p:txBody>
          <a:bodyPr wrap="square" lIns="0" tIns="0" rIns="0" bIns="0" rtlCol="0" anchor="ctr"/>
          <a:lstStyle/>
          <a:p>
            <a:pPr marL="0" indent="0" algn="l">
              <a:lnSpc>
                <a:spcPct val="150000"/>
              </a:lnSpc>
              <a:buNone/>
            </a:pPr>
            <a:r>
              <a:rPr lang="en-US" sz="2800" b="1" u="sng" dirty="0">
                <a:solidFill>
                  <a:srgbClr val="0D2646"/>
                </a:solidFill>
                <a:latin typeface="Arial-Regular" pitchFamily="34" charset="0"/>
                <a:ea typeface="Arial-Regular" pitchFamily="34" charset="-122"/>
                <a:cs typeface="Arial-Regular" pitchFamily="34" charset="-120"/>
              </a:rPr>
              <a:t>Requirements</a:t>
            </a:r>
            <a:endParaRPr lang="en-US" sz="2800" b="1" u="sng" dirty="0"/>
          </a:p>
        </p:txBody>
      </p:sp>
      <p:graphicFrame>
        <p:nvGraphicFramePr>
          <p:cNvPr id="10" name="Object 9">
            <a:extLst>
              <a:ext uri="{FF2B5EF4-FFF2-40B4-BE49-F238E27FC236}">
                <a16:creationId xmlns:a16="http://schemas.microsoft.com/office/drawing/2014/main" id="{9B9E05E1-ECFE-44F1-BA1D-ECC41C395EC3}"/>
              </a:ext>
            </a:extLst>
          </p:cNvPr>
          <p:cNvGraphicFramePr>
            <a:graphicFrameLocks noChangeAspect="1"/>
          </p:cNvGraphicFramePr>
          <p:nvPr>
            <p:extLst>
              <p:ext uri="{D42A27DB-BD31-4B8C-83A1-F6EECF244321}">
                <p14:modId xmlns:p14="http://schemas.microsoft.com/office/powerpoint/2010/main" val="1312698298"/>
              </p:ext>
            </p:extLst>
          </p:nvPr>
        </p:nvGraphicFramePr>
        <p:xfrm>
          <a:off x="1308872" y="1621585"/>
          <a:ext cx="9734263" cy="3365745"/>
        </p:xfrm>
        <a:graphic>
          <a:graphicData uri="http://schemas.openxmlformats.org/presentationml/2006/ole">
            <mc:AlternateContent xmlns:mc="http://schemas.openxmlformats.org/markup-compatibility/2006">
              <mc:Choice xmlns:v="urn:schemas-microsoft-com:vml" Requires="v">
                <p:oleObj spid="_x0000_s25659" name="Worksheet" r:id="rId6" imgW="8429546" imgH="2914729" progId="Excel.Sheet.12">
                  <p:link updateAutomatic="1"/>
                </p:oleObj>
              </mc:Choice>
              <mc:Fallback>
                <p:oleObj name="Worksheet" r:id="rId6" imgW="8429546" imgH="2914729" progId="Excel.Sheet.12">
                  <p:link updateAutomatic="1"/>
                  <p:pic>
                    <p:nvPicPr>
                      <p:cNvPr id="10" name="Object 9">
                        <a:extLst>
                          <a:ext uri="{FF2B5EF4-FFF2-40B4-BE49-F238E27FC236}">
                            <a16:creationId xmlns:a16="http://schemas.microsoft.com/office/drawing/2014/main" id="{9B9E05E1-ECFE-44F1-BA1D-ECC41C395EC3}"/>
                          </a:ext>
                        </a:extLst>
                      </p:cNvPr>
                      <p:cNvPicPr/>
                      <p:nvPr/>
                    </p:nvPicPr>
                    <p:blipFill>
                      <a:blip r:embed="rId7"/>
                      <a:stretch>
                        <a:fillRect/>
                      </a:stretch>
                    </p:blipFill>
                    <p:spPr>
                      <a:xfrm>
                        <a:off x="1308872" y="1621585"/>
                        <a:ext cx="9734263" cy="336574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252754B7-8B3B-4EFE-A886-B40D5360FE91}"/>
              </a:ext>
            </a:extLst>
          </p:cNvPr>
          <p:cNvGraphicFramePr>
            <a:graphicFrameLocks noChangeAspect="1"/>
          </p:cNvGraphicFramePr>
          <p:nvPr>
            <p:extLst>
              <p:ext uri="{D42A27DB-BD31-4B8C-83A1-F6EECF244321}">
                <p14:modId xmlns:p14="http://schemas.microsoft.com/office/powerpoint/2010/main" val="3005810504"/>
              </p:ext>
            </p:extLst>
          </p:nvPr>
        </p:nvGraphicFramePr>
        <p:xfrm>
          <a:off x="1312926" y="4943785"/>
          <a:ext cx="6511507" cy="1770866"/>
        </p:xfrm>
        <a:graphic>
          <a:graphicData uri="http://schemas.openxmlformats.org/presentationml/2006/ole">
            <mc:AlternateContent xmlns:mc="http://schemas.openxmlformats.org/markup-compatibility/2006">
              <mc:Choice xmlns:v="urn:schemas-microsoft-com:vml" Requires="v">
                <p:oleObj spid="_x0000_s25660" name="Worksheet" r:id="rId8" imgW="5638865" imgH="1533670" progId="Excel.Sheet.12">
                  <p:link updateAutomatic="1"/>
                </p:oleObj>
              </mc:Choice>
              <mc:Fallback>
                <p:oleObj name="Worksheet" r:id="rId8" imgW="5638865" imgH="1533670" progId="Excel.Sheet.12">
                  <p:link updateAutomatic="1"/>
                  <p:pic>
                    <p:nvPicPr>
                      <p:cNvPr id="11" name="Object 10">
                        <a:extLst>
                          <a:ext uri="{FF2B5EF4-FFF2-40B4-BE49-F238E27FC236}">
                            <a16:creationId xmlns:a16="http://schemas.microsoft.com/office/drawing/2014/main" id="{252754B7-8B3B-4EFE-A886-B40D5360FE91}"/>
                          </a:ext>
                        </a:extLst>
                      </p:cNvPr>
                      <p:cNvPicPr/>
                      <p:nvPr/>
                    </p:nvPicPr>
                    <p:blipFill>
                      <a:blip r:embed="rId9"/>
                      <a:stretch>
                        <a:fillRect/>
                      </a:stretch>
                    </p:blipFill>
                    <p:spPr>
                      <a:xfrm>
                        <a:off x="1312926" y="4943785"/>
                        <a:ext cx="6511507" cy="1770866"/>
                      </a:xfrm>
                      <a:prstGeom prst="rect">
                        <a:avLst/>
                      </a:prstGeom>
                    </p:spPr>
                  </p:pic>
                </p:oleObj>
              </mc:Fallback>
            </mc:AlternateContent>
          </a:graphicData>
        </a:graphic>
      </p:graphicFrame>
    </p:spTree>
    <p:extLst>
      <p:ext uri="{BB962C8B-B14F-4D97-AF65-F5344CB8AC3E}">
        <p14:creationId xmlns:p14="http://schemas.microsoft.com/office/powerpoint/2010/main" val="1354286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56987"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201864" y="199434"/>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WTP</a:t>
            </a:r>
            <a:endParaRPr lang="en-US" sz="4800" b="1" u="sng" dirty="0"/>
          </a:p>
        </p:txBody>
      </p:sp>
      <p:pic>
        <p:nvPicPr>
          <p:cNvPr id="15" name="Image 1" descr="preencoded.png">
            <a:extLst>
              <a:ext uri="{FF2B5EF4-FFF2-40B4-BE49-F238E27FC236}">
                <a16:creationId xmlns:a16="http://schemas.microsoft.com/office/drawing/2014/main" id="{CCB09117-2F44-4E2E-B276-C8E085C87955}"/>
              </a:ext>
            </a:extLst>
          </p:cNvPr>
          <p:cNvPicPr>
            <a:picLocks noChangeAspect="1"/>
          </p:cNvPicPr>
          <p:nvPr/>
        </p:nvPicPr>
        <p:blipFill>
          <a:blip r:embed="rId5"/>
          <a:stretch>
            <a:fillRect/>
          </a:stretch>
        </p:blipFill>
        <p:spPr>
          <a:xfrm>
            <a:off x="9400032" y="0"/>
            <a:ext cx="5230368" cy="8348472"/>
          </a:xfrm>
          <a:prstGeom prst="rect">
            <a:avLst/>
          </a:prstGeom>
        </p:spPr>
      </p:pic>
      <p:graphicFrame>
        <p:nvGraphicFramePr>
          <p:cNvPr id="6" name="Object 5">
            <a:extLst>
              <a:ext uri="{FF2B5EF4-FFF2-40B4-BE49-F238E27FC236}">
                <a16:creationId xmlns:a16="http://schemas.microsoft.com/office/drawing/2014/main" id="{2149F848-B5F1-4554-B44A-DD2D138EEF04}"/>
              </a:ext>
            </a:extLst>
          </p:cNvPr>
          <p:cNvGraphicFramePr>
            <a:graphicFrameLocks noChangeAspect="1"/>
          </p:cNvGraphicFramePr>
          <p:nvPr>
            <p:extLst>
              <p:ext uri="{D42A27DB-BD31-4B8C-83A1-F6EECF244321}">
                <p14:modId xmlns:p14="http://schemas.microsoft.com/office/powerpoint/2010/main" val="254689230"/>
              </p:ext>
            </p:extLst>
          </p:nvPr>
        </p:nvGraphicFramePr>
        <p:xfrm>
          <a:off x="608682" y="1904398"/>
          <a:ext cx="10373636" cy="3393245"/>
        </p:xfrm>
        <a:graphic>
          <a:graphicData uri="http://schemas.openxmlformats.org/presentationml/2006/ole">
            <mc:AlternateContent xmlns:mc="http://schemas.openxmlformats.org/markup-compatibility/2006">
              <mc:Choice xmlns:v="urn:schemas-microsoft-com:vml" Requires="v">
                <p:oleObj spid="_x0000_s24607" name="Worksheet" r:id="rId6" imgW="6115240" imgH="2000329" progId="Excel.Sheet.12">
                  <p:link updateAutomatic="1"/>
                </p:oleObj>
              </mc:Choice>
              <mc:Fallback>
                <p:oleObj name="Worksheet" r:id="rId6" imgW="6115240" imgH="2000329" progId="Excel.Sheet.12">
                  <p:link updateAutomatic="1"/>
                  <p:pic>
                    <p:nvPicPr>
                      <p:cNvPr id="6" name="Object 5">
                        <a:extLst>
                          <a:ext uri="{FF2B5EF4-FFF2-40B4-BE49-F238E27FC236}">
                            <a16:creationId xmlns:a16="http://schemas.microsoft.com/office/drawing/2014/main" id="{2149F848-B5F1-4554-B44A-DD2D138EEF04}"/>
                          </a:ext>
                        </a:extLst>
                      </p:cNvPr>
                      <p:cNvPicPr/>
                      <p:nvPr/>
                    </p:nvPicPr>
                    <p:blipFill>
                      <a:blip r:embed="rId7"/>
                      <a:stretch>
                        <a:fillRect/>
                      </a:stretch>
                    </p:blipFill>
                    <p:spPr>
                      <a:xfrm>
                        <a:off x="608682" y="1904398"/>
                        <a:ext cx="10373636" cy="3393245"/>
                      </a:xfrm>
                      <a:prstGeom prst="rect">
                        <a:avLst/>
                      </a:prstGeom>
                    </p:spPr>
                  </p:pic>
                </p:oleObj>
              </mc:Fallback>
            </mc:AlternateContent>
          </a:graphicData>
        </a:graphic>
      </p:graphicFrame>
      <p:sp>
        <p:nvSpPr>
          <p:cNvPr id="16" name="Text 8">
            <a:extLst>
              <a:ext uri="{FF2B5EF4-FFF2-40B4-BE49-F238E27FC236}">
                <a16:creationId xmlns:a16="http://schemas.microsoft.com/office/drawing/2014/main" id="{80168D40-0FAA-4EB5-AAF9-5427075A93F0}"/>
              </a:ext>
            </a:extLst>
          </p:cNvPr>
          <p:cNvSpPr/>
          <p:nvPr/>
        </p:nvSpPr>
        <p:spPr>
          <a:xfrm>
            <a:off x="4357063" y="1045745"/>
            <a:ext cx="2487276" cy="689392"/>
          </a:xfrm>
          <a:prstGeom prst="rect">
            <a:avLst/>
          </a:prstGeom>
          <a:noFill/>
          <a:ln/>
        </p:spPr>
        <p:txBody>
          <a:bodyPr wrap="square" lIns="0" tIns="0" rIns="0" bIns="0" rtlCol="0" anchor="ctr"/>
          <a:lstStyle/>
          <a:p>
            <a:pPr marL="0" indent="0" algn="l">
              <a:lnSpc>
                <a:spcPct val="150000"/>
              </a:lnSpc>
              <a:buNone/>
            </a:pPr>
            <a:r>
              <a:rPr lang="en-US" sz="2800" b="1" u="sng" dirty="0">
                <a:solidFill>
                  <a:srgbClr val="0D2646"/>
                </a:solidFill>
                <a:latin typeface="Arial-Regular" pitchFamily="34" charset="0"/>
                <a:ea typeface="Arial-Regular" pitchFamily="34" charset="-122"/>
                <a:cs typeface="Arial-Regular" pitchFamily="34" charset="-120"/>
              </a:rPr>
              <a:t>Requirements</a:t>
            </a:r>
            <a:endParaRPr lang="en-US" sz="2800" b="1" u="sng" dirty="0"/>
          </a:p>
        </p:txBody>
      </p:sp>
    </p:spTree>
    <p:extLst>
      <p:ext uri="{BB962C8B-B14F-4D97-AF65-F5344CB8AC3E}">
        <p14:creationId xmlns:p14="http://schemas.microsoft.com/office/powerpoint/2010/main" val="713348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15135" y="33630"/>
            <a:ext cx="14630400" cy="8348472"/>
          </a:xfrm>
          <a:prstGeom prst="rect">
            <a:avLst/>
          </a:prstGeom>
        </p:spPr>
      </p:pic>
      <p:sp>
        <p:nvSpPr>
          <p:cNvPr id="9" name="Text 5"/>
          <p:cNvSpPr/>
          <p:nvPr/>
        </p:nvSpPr>
        <p:spPr>
          <a:xfrm>
            <a:off x="6850095" y="83703"/>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5247024" y="62505"/>
            <a:ext cx="3443697" cy="689392"/>
          </a:xfrm>
          <a:prstGeom prst="rect">
            <a:avLst/>
          </a:prstGeom>
          <a:noFill/>
          <a:ln/>
        </p:spPr>
        <p:txBody>
          <a:bodyPr wrap="square" lIns="0" tIns="0" rIns="0" bIns="0" rtlCol="0" anchor="ctr"/>
          <a:lstStyle/>
          <a:p>
            <a:pPr marL="0" indent="0" algn="l">
              <a:lnSpc>
                <a:spcPct val="150000"/>
              </a:lnSpc>
              <a:buNone/>
            </a:pPr>
            <a:endParaRPr lang="en-US" sz="2800" b="1" u="sng" dirty="0"/>
          </a:p>
        </p:txBody>
      </p:sp>
      <p:pic>
        <p:nvPicPr>
          <p:cNvPr id="5" name="Picture 4">
            <a:extLst>
              <a:ext uri="{FF2B5EF4-FFF2-40B4-BE49-F238E27FC236}">
                <a16:creationId xmlns:a16="http://schemas.microsoft.com/office/drawing/2014/main" id="{136CC000-9187-4884-A335-CEB53B1D47BA}"/>
              </a:ext>
            </a:extLst>
          </p:cNvPr>
          <p:cNvPicPr>
            <a:picLocks noChangeAspect="1"/>
          </p:cNvPicPr>
          <p:nvPr/>
        </p:nvPicPr>
        <p:blipFill>
          <a:blip r:embed="rId4"/>
          <a:stretch>
            <a:fillRect/>
          </a:stretch>
        </p:blipFill>
        <p:spPr>
          <a:xfrm>
            <a:off x="1502230" y="974496"/>
            <a:ext cx="10972800" cy="7183966"/>
          </a:xfrm>
          <a:prstGeom prst="rect">
            <a:avLst/>
          </a:prstGeom>
        </p:spPr>
      </p:pic>
    </p:spTree>
    <p:extLst>
      <p:ext uri="{BB962C8B-B14F-4D97-AF65-F5344CB8AC3E}">
        <p14:creationId xmlns:p14="http://schemas.microsoft.com/office/powerpoint/2010/main" val="3029710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9" name="Text 5"/>
          <p:cNvSpPr/>
          <p:nvPr/>
        </p:nvSpPr>
        <p:spPr>
          <a:xfrm>
            <a:off x="555173" y="407201"/>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3429000" y="305133"/>
            <a:ext cx="6825343" cy="689392"/>
          </a:xfrm>
          <a:prstGeom prst="rect">
            <a:avLst/>
          </a:prstGeom>
          <a:noFill/>
          <a:ln/>
        </p:spPr>
        <p:txBody>
          <a:bodyPr wrap="none" lIns="0" tIns="0" rIns="0" bIns="0" rtlCol="0" anchor="ctr"/>
          <a:lstStyle/>
          <a:p>
            <a:pPr>
              <a:lnSpc>
                <a:spcPts val="4250"/>
              </a:lnSpc>
            </a:pPr>
            <a:r>
              <a:rPr lang="en-IN" sz="3200" b="1" u="sng" dirty="0">
                <a:solidFill>
                  <a:srgbClr val="003170"/>
                </a:solidFill>
                <a:latin typeface="思源黑体-思源黑体-Bold" pitchFamily="34" charset="0"/>
                <a:ea typeface="思源黑体-思源黑体-Bold" pitchFamily="34" charset="-122"/>
              </a:rPr>
              <a:t>FEDI DESIGN-PERFORMANCE PROJECTION</a:t>
            </a:r>
            <a:endParaRPr lang="en-US" sz="3200" b="1" u="sng" dirty="0">
              <a:solidFill>
                <a:srgbClr val="003170"/>
              </a:solidFill>
              <a:latin typeface="思源黑体-思源黑体-Bold" pitchFamily="34" charset="0"/>
              <a:ea typeface="思源黑体-思源黑体-Bold" pitchFamily="34" charset="-122"/>
            </a:endParaRPr>
          </a:p>
        </p:txBody>
      </p:sp>
      <p:graphicFrame>
        <p:nvGraphicFramePr>
          <p:cNvPr id="3" name="Object 2">
            <a:extLst>
              <a:ext uri="{FF2B5EF4-FFF2-40B4-BE49-F238E27FC236}">
                <a16:creationId xmlns:a16="http://schemas.microsoft.com/office/drawing/2014/main" id="{9437F1B0-1E99-4EA4-8421-B4037F176505}"/>
              </a:ext>
            </a:extLst>
          </p:cNvPr>
          <p:cNvGraphicFramePr>
            <a:graphicFrameLocks noChangeAspect="1"/>
          </p:cNvGraphicFramePr>
          <p:nvPr>
            <p:extLst>
              <p:ext uri="{D42A27DB-BD31-4B8C-83A1-F6EECF244321}">
                <p14:modId xmlns:p14="http://schemas.microsoft.com/office/powerpoint/2010/main" val="1491354086"/>
              </p:ext>
            </p:extLst>
          </p:nvPr>
        </p:nvGraphicFramePr>
        <p:xfrm>
          <a:off x="1191986" y="1167458"/>
          <a:ext cx="3821113" cy="4773612"/>
        </p:xfrm>
        <a:graphic>
          <a:graphicData uri="http://schemas.openxmlformats.org/presentationml/2006/ole">
            <mc:AlternateContent xmlns:mc="http://schemas.openxmlformats.org/markup-compatibility/2006">
              <mc:Choice xmlns:v="urn:schemas-microsoft-com:vml" Requires="v">
                <p:oleObj spid="_x0000_s21628" name="Worksheet" r:id="rId5" imgW="3324139" imgH="4152847" progId="Excel.Sheet.12">
                  <p:link updateAutomatic="1"/>
                </p:oleObj>
              </mc:Choice>
              <mc:Fallback>
                <p:oleObj name="Worksheet" r:id="rId5" imgW="3324139" imgH="4152847" progId="Excel.Sheet.12">
                  <p:link updateAutomatic="1"/>
                  <p:pic>
                    <p:nvPicPr>
                      <p:cNvPr id="0" name=""/>
                      <p:cNvPicPr/>
                      <p:nvPr/>
                    </p:nvPicPr>
                    <p:blipFill>
                      <a:blip r:embed="rId6"/>
                      <a:stretch>
                        <a:fillRect/>
                      </a:stretch>
                    </p:blipFill>
                    <p:spPr>
                      <a:xfrm>
                        <a:off x="1191986" y="1167458"/>
                        <a:ext cx="3821113" cy="477361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D6607C8-EC8D-49AA-935A-7D7F8B9E90FA}"/>
              </a:ext>
            </a:extLst>
          </p:cNvPr>
          <p:cNvGraphicFramePr>
            <a:graphicFrameLocks noChangeAspect="1"/>
          </p:cNvGraphicFramePr>
          <p:nvPr>
            <p:extLst>
              <p:ext uri="{D42A27DB-BD31-4B8C-83A1-F6EECF244321}">
                <p14:modId xmlns:p14="http://schemas.microsoft.com/office/powerpoint/2010/main" val="3273170038"/>
              </p:ext>
            </p:extLst>
          </p:nvPr>
        </p:nvGraphicFramePr>
        <p:xfrm>
          <a:off x="728663" y="6045200"/>
          <a:ext cx="4681537" cy="2139950"/>
        </p:xfrm>
        <a:graphic>
          <a:graphicData uri="http://schemas.openxmlformats.org/presentationml/2006/ole">
            <mc:AlternateContent xmlns:mc="http://schemas.openxmlformats.org/markup-compatibility/2006">
              <mc:Choice xmlns:v="urn:schemas-microsoft-com:vml" Requires="v">
                <p:oleObj spid="_x0000_s21629" name="Worksheet" r:id="rId7" imgW="4038493" imgH="2181107" progId="Excel.Sheet.12">
                  <p:link updateAutomatic="1"/>
                </p:oleObj>
              </mc:Choice>
              <mc:Fallback>
                <p:oleObj name="Worksheet" r:id="rId7" imgW="4038493" imgH="2181107" progId="Excel.Sheet.12">
                  <p:link updateAutomatic="1"/>
                  <p:pic>
                    <p:nvPicPr>
                      <p:cNvPr id="0" name=""/>
                      <p:cNvPicPr/>
                      <p:nvPr/>
                    </p:nvPicPr>
                    <p:blipFill>
                      <a:blip r:embed="rId8"/>
                      <a:stretch>
                        <a:fillRect/>
                      </a:stretch>
                    </p:blipFill>
                    <p:spPr>
                      <a:xfrm>
                        <a:off x="728663" y="6045200"/>
                        <a:ext cx="4681537" cy="21399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4A4B6808-F818-4A9E-ABDD-6F35E0B5728D}"/>
              </a:ext>
            </a:extLst>
          </p:cNvPr>
          <p:cNvGraphicFramePr>
            <a:graphicFrameLocks noChangeAspect="1"/>
          </p:cNvGraphicFramePr>
          <p:nvPr>
            <p:extLst>
              <p:ext uri="{D42A27DB-BD31-4B8C-83A1-F6EECF244321}">
                <p14:modId xmlns:p14="http://schemas.microsoft.com/office/powerpoint/2010/main" val="3338352917"/>
              </p:ext>
            </p:extLst>
          </p:nvPr>
        </p:nvGraphicFramePr>
        <p:xfrm>
          <a:off x="6955972" y="1133030"/>
          <a:ext cx="5252358" cy="3534839"/>
        </p:xfrm>
        <a:graphic>
          <a:graphicData uri="http://schemas.openxmlformats.org/presentationml/2006/ole">
            <mc:AlternateContent xmlns:mc="http://schemas.openxmlformats.org/markup-compatibility/2006">
              <mc:Choice xmlns:v="urn:schemas-microsoft-com:vml" Requires="v">
                <p:oleObj spid="_x0000_s21630" name="Worksheet" r:id="rId9" imgW="4038493" imgH="2990824" progId="Excel.Sheet.12">
                  <p:link updateAutomatic="1"/>
                </p:oleObj>
              </mc:Choice>
              <mc:Fallback>
                <p:oleObj name="Worksheet" r:id="rId9" imgW="4038493" imgH="2990824" progId="Excel.Sheet.12">
                  <p:link updateAutomatic="1"/>
                  <p:pic>
                    <p:nvPicPr>
                      <p:cNvPr id="0" name=""/>
                      <p:cNvPicPr/>
                      <p:nvPr/>
                    </p:nvPicPr>
                    <p:blipFill>
                      <a:blip r:embed="rId10"/>
                      <a:stretch>
                        <a:fillRect/>
                      </a:stretch>
                    </p:blipFill>
                    <p:spPr>
                      <a:xfrm>
                        <a:off x="6955972" y="1133030"/>
                        <a:ext cx="5252358" cy="3534839"/>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4580869-7507-4AC7-AFC8-840FFBE35445}"/>
              </a:ext>
            </a:extLst>
          </p:cNvPr>
          <p:cNvGraphicFramePr>
            <a:graphicFrameLocks noChangeAspect="1"/>
          </p:cNvGraphicFramePr>
          <p:nvPr>
            <p:extLst>
              <p:ext uri="{D42A27DB-BD31-4B8C-83A1-F6EECF244321}">
                <p14:modId xmlns:p14="http://schemas.microsoft.com/office/powerpoint/2010/main" val="3930388210"/>
              </p:ext>
            </p:extLst>
          </p:nvPr>
        </p:nvGraphicFramePr>
        <p:xfrm>
          <a:off x="6955972" y="4971209"/>
          <a:ext cx="5615185" cy="3214475"/>
        </p:xfrm>
        <a:graphic>
          <a:graphicData uri="http://schemas.openxmlformats.org/presentationml/2006/ole">
            <mc:AlternateContent xmlns:mc="http://schemas.openxmlformats.org/markup-compatibility/2006">
              <mc:Choice xmlns:v="urn:schemas-microsoft-com:vml" Requires="v">
                <p:oleObj spid="_x0000_s21631" name="Worksheet" r:id="rId11" imgW="4019606" imgH="2686024" progId="Excel.Sheet.12">
                  <p:link updateAutomatic="1"/>
                </p:oleObj>
              </mc:Choice>
              <mc:Fallback>
                <p:oleObj name="Worksheet" r:id="rId11" imgW="4019606" imgH="2686024" progId="Excel.Sheet.12">
                  <p:link updateAutomatic="1"/>
                  <p:pic>
                    <p:nvPicPr>
                      <p:cNvPr id="0" name=""/>
                      <p:cNvPicPr/>
                      <p:nvPr/>
                    </p:nvPicPr>
                    <p:blipFill>
                      <a:blip r:embed="rId12"/>
                      <a:stretch>
                        <a:fillRect/>
                      </a:stretch>
                    </p:blipFill>
                    <p:spPr>
                      <a:xfrm>
                        <a:off x="6955972" y="4971209"/>
                        <a:ext cx="5615185" cy="3214475"/>
                      </a:xfrm>
                      <a:prstGeom prst="rect">
                        <a:avLst/>
                      </a:prstGeom>
                    </p:spPr>
                  </p:pic>
                </p:oleObj>
              </mc:Fallback>
            </mc:AlternateContent>
          </a:graphicData>
        </a:graphic>
      </p:graphicFrame>
    </p:spTree>
    <p:extLst>
      <p:ext uri="{BB962C8B-B14F-4D97-AF65-F5344CB8AC3E}">
        <p14:creationId xmlns:p14="http://schemas.microsoft.com/office/powerpoint/2010/main" val="3524696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50000"/>
          </a:blip>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4"/>
          <a:stretch>
            <a:fillRect/>
          </a:stretch>
        </p:blipFill>
        <p:spPr>
          <a:xfrm>
            <a:off x="795528" y="2766701"/>
            <a:ext cx="13048488" cy="36576"/>
          </a:xfrm>
          <a:prstGeom prst="rect">
            <a:avLst/>
          </a:prstGeom>
        </p:spPr>
      </p:pic>
      <p:sp>
        <p:nvSpPr>
          <p:cNvPr id="8" name="Text 2"/>
          <p:cNvSpPr/>
          <p:nvPr/>
        </p:nvSpPr>
        <p:spPr>
          <a:xfrm>
            <a:off x="1122099" y="561050"/>
            <a:ext cx="13048488" cy="2194560"/>
          </a:xfrm>
          <a:prstGeom prst="rect">
            <a:avLst/>
          </a:prstGeom>
          <a:noFill/>
          <a:ln/>
        </p:spPr>
        <p:txBody>
          <a:bodyPr wrap="square" lIns="0" tIns="0" rIns="0" bIns="0" rtlCol="0" anchor="ctr"/>
          <a:lstStyle/>
          <a:p>
            <a:pPr marL="0" indent="0" algn="l">
              <a:lnSpc>
                <a:spcPts val="8620"/>
              </a:lnSpc>
              <a:buNone/>
            </a:pPr>
            <a:r>
              <a:rPr lang="en-US" sz="6160" dirty="0">
                <a:solidFill>
                  <a:srgbClr val="003170"/>
                </a:solidFill>
                <a:latin typeface="思源黑体-思源黑体-Bold" pitchFamily="34" charset="0"/>
                <a:ea typeface="思源黑体-思源黑体-Bold" pitchFamily="34" charset="-122"/>
                <a:cs typeface="思源黑体-思源黑体-Bold" pitchFamily="34" charset="-120"/>
              </a:rPr>
              <a:t> Sub Contractor Evaluation Analysis</a:t>
            </a:r>
            <a:endParaRPr lang="en-US" sz="2800" dirty="0"/>
          </a:p>
        </p:txBody>
      </p:sp>
      <p:sp>
        <p:nvSpPr>
          <p:cNvPr id="6" name="Text 5">
            <a:extLst>
              <a:ext uri="{FF2B5EF4-FFF2-40B4-BE49-F238E27FC236}">
                <a16:creationId xmlns:a16="http://schemas.microsoft.com/office/drawing/2014/main" id="{6807D2BE-EC55-43C0-982F-C65254A1F4F6}"/>
              </a:ext>
            </a:extLst>
          </p:cNvPr>
          <p:cNvSpPr/>
          <p:nvPr/>
        </p:nvSpPr>
        <p:spPr>
          <a:xfrm>
            <a:off x="1914362" y="3354543"/>
            <a:ext cx="1224643" cy="760257"/>
          </a:xfrm>
          <a:prstGeom prst="rect">
            <a:avLst/>
          </a:prstGeom>
          <a:noFill/>
          <a:ln/>
        </p:spPr>
        <p:txBody>
          <a:bodyPr wrap="none" lIns="0" tIns="0" rIns="0" bIns="0" rtlCol="0" anchor="ctr"/>
          <a:lstStyle/>
          <a:p>
            <a:pPr marL="685800" indent="-685800" algn="l">
              <a:lnSpc>
                <a:spcPts val="4250"/>
              </a:lnSpc>
              <a:buFont typeface="Arial" panose="020B0604020202020204" pitchFamily="34" charset="0"/>
              <a:buChar char="•"/>
            </a:pPr>
            <a:r>
              <a:rPr lang="en-US" sz="5400" b="1" dirty="0">
                <a:solidFill>
                  <a:srgbClr val="003170"/>
                </a:solidFill>
                <a:latin typeface="思源黑体-思源黑体-Bold" pitchFamily="34" charset="0"/>
                <a:ea typeface="思源黑体-思源黑体-Bold" pitchFamily="34" charset="-122"/>
                <a:cs typeface="思源黑体-思源黑体-Bold" pitchFamily="34" charset="-120"/>
              </a:rPr>
              <a:t>STP</a:t>
            </a:r>
            <a:endParaRPr lang="en-US" sz="5400" b="1" dirty="0"/>
          </a:p>
        </p:txBody>
      </p:sp>
      <p:sp>
        <p:nvSpPr>
          <p:cNvPr id="7" name="Text 5">
            <a:extLst>
              <a:ext uri="{FF2B5EF4-FFF2-40B4-BE49-F238E27FC236}">
                <a16:creationId xmlns:a16="http://schemas.microsoft.com/office/drawing/2014/main" id="{E70EA44B-059A-4BA0-8BE4-210900523FBF}"/>
              </a:ext>
            </a:extLst>
          </p:cNvPr>
          <p:cNvSpPr/>
          <p:nvPr/>
        </p:nvSpPr>
        <p:spPr>
          <a:xfrm>
            <a:off x="1914362" y="4160086"/>
            <a:ext cx="1224643" cy="760257"/>
          </a:xfrm>
          <a:prstGeom prst="rect">
            <a:avLst/>
          </a:prstGeom>
          <a:noFill/>
          <a:ln/>
        </p:spPr>
        <p:txBody>
          <a:bodyPr wrap="none" lIns="0" tIns="0" rIns="0" bIns="0" rtlCol="0" anchor="ctr"/>
          <a:lstStyle/>
          <a:p>
            <a:pPr marL="685800" indent="-685800" algn="l">
              <a:lnSpc>
                <a:spcPts val="4250"/>
              </a:lnSpc>
              <a:buFont typeface="Arial" panose="020B0604020202020204" pitchFamily="34" charset="0"/>
              <a:buChar char="•"/>
            </a:pPr>
            <a:r>
              <a:rPr lang="en-US" sz="5400" b="1" dirty="0">
                <a:solidFill>
                  <a:srgbClr val="003170"/>
                </a:solidFill>
                <a:latin typeface="思源黑体-思源黑体-Bold" pitchFamily="34" charset="0"/>
                <a:ea typeface="思源黑体-思源黑体-Bold" pitchFamily="34" charset="-122"/>
                <a:cs typeface="思源黑体-思源黑体-Bold" pitchFamily="34" charset="-120"/>
              </a:rPr>
              <a:t>WTP</a:t>
            </a:r>
            <a:endParaRPr lang="en-US" sz="5400" b="1" dirty="0"/>
          </a:p>
        </p:txBody>
      </p:sp>
      <p:sp>
        <p:nvSpPr>
          <p:cNvPr id="9" name="Text 5">
            <a:extLst>
              <a:ext uri="{FF2B5EF4-FFF2-40B4-BE49-F238E27FC236}">
                <a16:creationId xmlns:a16="http://schemas.microsoft.com/office/drawing/2014/main" id="{38DB0E98-5B7D-422A-AA90-36F16DE113D1}"/>
              </a:ext>
            </a:extLst>
          </p:cNvPr>
          <p:cNvSpPr/>
          <p:nvPr/>
        </p:nvSpPr>
        <p:spPr>
          <a:xfrm>
            <a:off x="1914362" y="4916643"/>
            <a:ext cx="1224643" cy="760257"/>
          </a:xfrm>
          <a:prstGeom prst="rect">
            <a:avLst/>
          </a:prstGeom>
          <a:noFill/>
          <a:ln/>
        </p:spPr>
        <p:txBody>
          <a:bodyPr wrap="none" lIns="0" tIns="0" rIns="0" bIns="0" rtlCol="0" anchor="ctr"/>
          <a:lstStyle/>
          <a:p>
            <a:pPr marL="685800" indent="-685800" algn="l">
              <a:lnSpc>
                <a:spcPts val="4250"/>
              </a:lnSpc>
              <a:buFont typeface="Arial" panose="020B0604020202020204" pitchFamily="34" charset="0"/>
              <a:buChar char="•"/>
            </a:pPr>
            <a:r>
              <a:rPr lang="en-US" sz="5400" b="1" dirty="0">
                <a:solidFill>
                  <a:srgbClr val="003170"/>
                </a:solidFill>
                <a:latin typeface="思源黑体-思源黑体-Bold" pitchFamily="34" charset="0"/>
                <a:ea typeface="思源黑体-思源黑体-Bold" pitchFamily="34" charset="-122"/>
                <a:cs typeface="思源黑体-思源黑体-Bold" pitchFamily="34" charset="-120"/>
              </a:rPr>
              <a:t>ETP</a:t>
            </a:r>
            <a:endParaRPr lang="en-US" sz="5400" b="1" dirty="0"/>
          </a:p>
        </p:txBody>
      </p:sp>
      <p:sp>
        <p:nvSpPr>
          <p:cNvPr id="10" name="Text 5">
            <a:extLst>
              <a:ext uri="{FF2B5EF4-FFF2-40B4-BE49-F238E27FC236}">
                <a16:creationId xmlns:a16="http://schemas.microsoft.com/office/drawing/2014/main" id="{121861A1-53E7-4127-B43A-C925F8FAE9AA}"/>
              </a:ext>
            </a:extLst>
          </p:cNvPr>
          <p:cNvSpPr/>
          <p:nvPr/>
        </p:nvSpPr>
        <p:spPr>
          <a:xfrm>
            <a:off x="1914362" y="5817436"/>
            <a:ext cx="1224643" cy="760257"/>
          </a:xfrm>
          <a:prstGeom prst="rect">
            <a:avLst/>
          </a:prstGeom>
          <a:noFill/>
          <a:ln/>
        </p:spPr>
        <p:txBody>
          <a:bodyPr wrap="none" lIns="0" tIns="0" rIns="0" bIns="0" rtlCol="0" anchor="ctr"/>
          <a:lstStyle/>
          <a:p>
            <a:pPr marL="685800" indent="-685800" algn="l">
              <a:lnSpc>
                <a:spcPts val="4250"/>
              </a:lnSpc>
              <a:buFont typeface="Arial" panose="020B0604020202020204" pitchFamily="34" charset="0"/>
              <a:buChar char="•"/>
            </a:pPr>
            <a:r>
              <a:rPr lang="en-US" sz="5400" b="1" dirty="0">
                <a:solidFill>
                  <a:srgbClr val="003170"/>
                </a:solidFill>
                <a:latin typeface="思源黑体-思源黑体-Bold" pitchFamily="34" charset="0"/>
                <a:ea typeface="思源黑体-思源黑体-Bold" pitchFamily="34" charset="-122"/>
                <a:cs typeface="思源黑体-思源黑体-Bold" pitchFamily="34" charset="-120"/>
              </a:rPr>
              <a:t>DI</a:t>
            </a:r>
            <a:endParaRPr lang="en-US" sz="5400" b="1" dirty="0"/>
          </a:p>
        </p:txBody>
      </p:sp>
    </p:spTree>
    <p:extLst>
      <p:ext uri="{BB962C8B-B14F-4D97-AF65-F5344CB8AC3E}">
        <p14:creationId xmlns:p14="http://schemas.microsoft.com/office/powerpoint/2010/main" val="3125578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9" name="Text 5"/>
          <p:cNvSpPr/>
          <p:nvPr/>
        </p:nvSpPr>
        <p:spPr>
          <a:xfrm>
            <a:off x="555173" y="407201"/>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3429000" y="305133"/>
            <a:ext cx="6825343" cy="689392"/>
          </a:xfrm>
          <a:prstGeom prst="rect">
            <a:avLst/>
          </a:prstGeom>
          <a:noFill/>
          <a:ln/>
        </p:spPr>
        <p:txBody>
          <a:bodyPr wrap="none" lIns="0" tIns="0" rIns="0" bIns="0" rtlCol="0" anchor="ctr"/>
          <a:lstStyle/>
          <a:p>
            <a:pPr>
              <a:lnSpc>
                <a:spcPts val="4250"/>
              </a:lnSpc>
            </a:pPr>
            <a:r>
              <a:rPr lang="en-IN" sz="3200" b="1" u="sng" dirty="0">
                <a:solidFill>
                  <a:srgbClr val="003170"/>
                </a:solidFill>
                <a:latin typeface="思源黑体-思源黑体-Bold" pitchFamily="34" charset="0"/>
                <a:ea typeface="思源黑体-思源黑体-Bold" pitchFamily="34" charset="-122"/>
              </a:rPr>
              <a:t>FEDI DESIGN-PERFORMANCE PROJECTION</a:t>
            </a:r>
            <a:endParaRPr lang="en-US" sz="3200" b="1" u="sng" dirty="0">
              <a:solidFill>
                <a:srgbClr val="003170"/>
              </a:solidFill>
              <a:latin typeface="思源黑体-思源黑体-Bold" pitchFamily="34" charset="0"/>
              <a:ea typeface="思源黑体-思源黑体-Bold" pitchFamily="34" charset="-122"/>
            </a:endParaRPr>
          </a:p>
        </p:txBody>
      </p:sp>
      <p:graphicFrame>
        <p:nvGraphicFramePr>
          <p:cNvPr id="4" name="Object 3">
            <a:extLst>
              <a:ext uri="{FF2B5EF4-FFF2-40B4-BE49-F238E27FC236}">
                <a16:creationId xmlns:a16="http://schemas.microsoft.com/office/drawing/2014/main" id="{8AC3EEEC-AB6B-4BCE-927F-88F1BF0EF9FC}"/>
              </a:ext>
            </a:extLst>
          </p:cNvPr>
          <p:cNvGraphicFramePr>
            <a:graphicFrameLocks noChangeAspect="1"/>
          </p:cNvGraphicFramePr>
          <p:nvPr>
            <p:extLst>
              <p:ext uri="{D42A27DB-BD31-4B8C-83A1-F6EECF244321}">
                <p14:modId xmlns:p14="http://schemas.microsoft.com/office/powerpoint/2010/main" val="1596959638"/>
              </p:ext>
            </p:extLst>
          </p:nvPr>
        </p:nvGraphicFramePr>
        <p:xfrm>
          <a:off x="7565572" y="1975726"/>
          <a:ext cx="6306231" cy="3501573"/>
        </p:xfrm>
        <a:graphic>
          <a:graphicData uri="http://schemas.openxmlformats.org/presentationml/2006/ole">
            <mc:AlternateContent xmlns:mc="http://schemas.openxmlformats.org/markup-compatibility/2006">
              <mc:Choice xmlns:v="urn:schemas-microsoft-com:vml" Requires="v">
                <p:oleObj spid="_x0000_s22594" name="Worksheet" r:id="rId5" imgW="3533577" imgH="1962071" progId="Excel.Sheet.12">
                  <p:link updateAutomatic="1"/>
                </p:oleObj>
              </mc:Choice>
              <mc:Fallback>
                <p:oleObj name="Worksheet" r:id="rId5" imgW="3533577" imgH="1962071" progId="Excel.Sheet.12">
                  <p:link updateAutomatic="1"/>
                  <p:pic>
                    <p:nvPicPr>
                      <p:cNvPr id="0" name=""/>
                      <p:cNvPicPr/>
                      <p:nvPr/>
                    </p:nvPicPr>
                    <p:blipFill>
                      <a:blip r:embed="rId6"/>
                      <a:stretch>
                        <a:fillRect/>
                      </a:stretch>
                    </p:blipFill>
                    <p:spPr>
                      <a:xfrm>
                        <a:off x="7565572" y="1975726"/>
                        <a:ext cx="6306231" cy="350157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D8CB413-7074-44BC-A4A5-D4841485E6A0}"/>
              </a:ext>
            </a:extLst>
          </p:cNvPr>
          <p:cNvGraphicFramePr>
            <a:graphicFrameLocks noChangeAspect="1"/>
          </p:cNvGraphicFramePr>
          <p:nvPr>
            <p:extLst>
              <p:ext uri="{D42A27DB-BD31-4B8C-83A1-F6EECF244321}">
                <p14:modId xmlns:p14="http://schemas.microsoft.com/office/powerpoint/2010/main" val="292625670"/>
              </p:ext>
            </p:extLst>
          </p:nvPr>
        </p:nvGraphicFramePr>
        <p:xfrm>
          <a:off x="125331" y="1743425"/>
          <a:ext cx="7314910" cy="5675956"/>
        </p:xfrm>
        <a:graphic>
          <a:graphicData uri="http://schemas.openxmlformats.org/presentationml/2006/ole">
            <mc:AlternateContent xmlns:mc="http://schemas.openxmlformats.org/markup-compatibility/2006">
              <mc:Choice xmlns:v="urn:schemas-microsoft-com:vml" Requires="v">
                <p:oleObj spid="_x0000_s22595" name="Worksheet" r:id="rId7" imgW="4038493" imgH="3133764" progId="Excel.Sheet.12">
                  <p:link updateAutomatic="1"/>
                </p:oleObj>
              </mc:Choice>
              <mc:Fallback>
                <p:oleObj name="Worksheet" r:id="rId7" imgW="4038493" imgH="3133764" progId="Excel.Sheet.12">
                  <p:link updateAutomatic="1"/>
                  <p:pic>
                    <p:nvPicPr>
                      <p:cNvPr id="0" name=""/>
                      <p:cNvPicPr/>
                      <p:nvPr/>
                    </p:nvPicPr>
                    <p:blipFill>
                      <a:blip r:embed="rId8"/>
                      <a:stretch>
                        <a:fillRect/>
                      </a:stretch>
                    </p:blipFill>
                    <p:spPr>
                      <a:xfrm>
                        <a:off x="125331" y="1743425"/>
                        <a:ext cx="7314910" cy="5675956"/>
                      </a:xfrm>
                      <a:prstGeom prst="rect">
                        <a:avLst/>
                      </a:prstGeom>
                    </p:spPr>
                  </p:pic>
                </p:oleObj>
              </mc:Fallback>
            </mc:AlternateContent>
          </a:graphicData>
        </a:graphic>
      </p:graphicFrame>
    </p:spTree>
    <p:extLst>
      <p:ext uri="{BB962C8B-B14F-4D97-AF65-F5344CB8AC3E}">
        <p14:creationId xmlns:p14="http://schemas.microsoft.com/office/powerpoint/2010/main" val="359299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7257"/>
            <a:ext cx="14630400" cy="8348472"/>
          </a:xfrm>
          <a:prstGeom prst="rect">
            <a:avLst/>
          </a:prstGeom>
        </p:spPr>
      </p:pic>
      <p:sp>
        <p:nvSpPr>
          <p:cNvPr id="9" name="Text 5"/>
          <p:cNvSpPr/>
          <p:nvPr/>
        </p:nvSpPr>
        <p:spPr>
          <a:xfrm>
            <a:off x="555173" y="407201"/>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5285679" y="442633"/>
            <a:ext cx="2174488" cy="689392"/>
          </a:xfrm>
          <a:prstGeom prst="rect">
            <a:avLst/>
          </a:prstGeom>
          <a:noFill/>
          <a:ln/>
        </p:spPr>
        <p:txBody>
          <a:bodyPr wrap="none" lIns="0" tIns="0" rIns="0" bIns="0" rtlCol="0" anchor="ctr"/>
          <a:lstStyle/>
          <a:p>
            <a:pPr>
              <a:lnSpc>
                <a:spcPts val="4250"/>
              </a:lnSpc>
            </a:pPr>
            <a:r>
              <a:rPr lang="en-IN" sz="3200" b="1" u="sng" dirty="0">
                <a:solidFill>
                  <a:srgbClr val="003170"/>
                </a:solidFill>
                <a:latin typeface="思源黑体-思源黑体-Bold" pitchFamily="34" charset="0"/>
                <a:ea typeface="思源黑体-思源黑体-Bold" pitchFamily="34" charset="-122"/>
              </a:rPr>
              <a:t>Lab Report</a:t>
            </a:r>
            <a:endParaRPr lang="en-US" sz="3200" b="1" u="sng" dirty="0">
              <a:solidFill>
                <a:srgbClr val="003170"/>
              </a:solidFill>
              <a:latin typeface="思源黑体-思源黑体-Bold" pitchFamily="34" charset="0"/>
              <a:ea typeface="思源黑体-思源黑体-Bold" pitchFamily="34" charset="-122"/>
            </a:endParaRPr>
          </a:p>
        </p:txBody>
      </p:sp>
      <p:pic>
        <p:nvPicPr>
          <p:cNvPr id="6" name="Picture 5">
            <a:extLst>
              <a:ext uri="{FF2B5EF4-FFF2-40B4-BE49-F238E27FC236}">
                <a16:creationId xmlns:a16="http://schemas.microsoft.com/office/drawing/2014/main" id="{89C5BD17-5841-4A2E-9821-DCDAD2CA8688}"/>
              </a:ext>
            </a:extLst>
          </p:cNvPr>
          <p:cNvPicPr>
            <a:picLocks noChangeAspect="1"/>
          </p:cNvPicPr>
          <p:nvPr/>
        </p:nvPicPr>
        <p:blipFill>
          <a:blip r:embed="rId4"/>
          <a:stretch>
            <a:fillRect/>
          </a:stretch>
        </p:blipFill>
        <p:spPr>
          <a:xfrm>
            <a:off x="3785258" y="1459092"/>
            <a:ext cx="5799215" cy="6302156"/>
          </a:xfrm>
          <a:prstGeom prst="rect">
            <a:avLst/>
          </a:prstGeom>
        </p:spPr>
      </p:pic>
    </p:spTree>
    <p:extLst>
      <p:ext uri="{BB962C8B-B14F-4D97-AF65-F5344CB8AC3E}">
        <p14:creationId xmlns:p14="http://schemas.microsoft.com/office/powerpoint/2010/main" val="1512204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4071736" y="154932"/>
            <a:ext cx="5954007"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Online Instruments</a:t>
            </a:r>
            <a:endParaRPr lang="en-US" sz="4800" b="1" u="sng" dirty="0"/>
          </a:p>
        </p:txBody>
      </p:sp>
      <p:graphicFrame>
        <p:nvGraphicFramePr>
          <p:cNvPr id="5" name="Object 4">
            <a:extLst>
              <a:ext uri="{FF2B5EF4-FFF2-40B4-BE49-F238E27FC236}">
                <a16:creationId xmlns:a16="http://schemas.microsoft.com/office/drawing/2014/main" id="{23867593-A5FB-4809-8EB4-7F00831A9DFD}"/>
              </a:ext>
            </a:extLst>
          </p:cNvPr>
          <p:cNvGraphicFramePr>
            <a:graphicFrameLocks noChangeAspect="1"/>
          </p:cNvGraphicFramePr>
          <p:nvPr>
            <p:extLst>
              <p:ext uri="{D42A27DB-BD31-4B8C-83A1-F6EECF244321}">
                <p14:modId xmlns:p14="http://schemas.microsoft.com/office/powerpoint/2010/main" val="2979361288"/>
              </p:ext>
            </p:extLst>
          </p:nvPr>
        </p:nvGraphicFramePr>
        <p:xfrm>
          <a:off x="3533775" y="911225"/>
          <a:ext cx="5954713" cy="7169150"/>
        </p:xfrm>
        <a:graphic>
          <a:graphicData uri="http://schemas.openxmlformats.org/presentationml/2006/ole">
            <mc:AlternateContent xmlns:mc="http://schemas.openxmlformats.org/markup-compatibility/2006">
              <mc:Choice xmlns:v="urn:schemas-microsoft-com:vml" Requires="v">
                <p:oleObj spid="_x0000_s15396" name="Worksheet" r:id="rId5" imgW="10991903" imgH="13230422" progId="Excel.Sheet.12">
                  <p:link updateAutomatic="1"/>
                </p:oleObj>
              </mc:Choice>
              <mc:Fallback>
                <p:oleObj name="Worksheet" r:id="rId5" imgW="10991903" imgH="13230422" progId="Excel.Sheet.12">
                  <p:link updateAutomatic="1"/>
                  <p:pic>
                    <p:nvPicPr>
                      <p:cNvPr id="0" name=""/>
                      <p:cNvPicPr/>
                      <p:nvPr/>
                    </p:nvPicPr>
                    <p:blipFill>
                      <a:blip r:embed="rId6"/>
                      <a:stretch>
                        <a:fillRect/>
                      </a:stretch>
                    </p:blipFill>
                    <p:spPr>
                      <a:xfrm>
                        <a:off x="3533775" y="911225"/>
                        <a:ext cx="5954713" cy="7169150"/>
                      </a:xfrm>
                      <a:prstGeom prst="rect">
                        <a:avLst/>
                      </a:prstGeom>
                    </p:spPr>
                  </p:pic>
                </p:oleObj>
              </mc:Fallback>
            </mc:AlternateContent>
          </a:graphicData>
        </a:graphic>
      </p:graphicFrame>
    </p:spTree>
    <p:extLst>
      <p:ext uri="{BB962C8B-B14F-4D97-AF65-F5344CB8AC3E}">
        <p14:creationId xmlns:p14="http://schemas.microsoft.com/office/powerpoint/2010/main" val="370613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4338196" y="252717"/>
            <a:ext cx="5954007"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Online Instruments</a:t>
            </a:r>
            <a:endParaRPr lang="en-US" sz="4800" b="1" u="sng" dirty="0"/>
          </a:p>
        </p:txBody>
      </p:sp>
      <p:graphicFrame>
        <p:nvGraphicFramePr>
          <p:cNvPr id="3" name="Object 2">
            <a:extLst>
              <a:ext uri="{FF2B5EF4-FFF2-40B4-BE49-F238E27FC236}">
                <a16:creationId xmlns:a16="http://schemas.microsoft.com/office/drawing/2014/main" id="{C33792D4-E15A-4C94-A416-FC8CBA9BD09B}"/>
              </a:ext>
            </a:extLst>
          </p:cNvPr>
          <p:cNvGraphicFramePr>
            <a:graphicFrameLocks noChangeAspect="1"/>
          </p:cNvGraphicFramePr>
          <p:nvPr>
            <p:extLst>
              <p:ext uri="{D42A27DB-BD31-4B8C-83A1-F6EECF244321}">
                <p14:modId xmlns:p14="http://schemas.microsoft.com/office/powerpoint/2010/main" val="3378312305"/>
              </p:ext>
            </p:extLst>
          </p:nvPr>
        </p:nvGraphicFramePr>
        <p:xfrm>
          <a:off x="406400" y="1268413"/>
          <a:ext cx="13481050" cy="5267325"/>
        </p:xfrm>
        <a:graphic>
          <a:graphicData uri="http://schemas.openxmlformats.org/presentationml/2006/ole">
            <mc:AlternateContent xmlns:mc="http://schemas.openxmlformats.org/markup-compatibility/2006">
              <mc:Choice xmlns:v="urn:schemas-microsoft-com:vml" Requires="v">
                <p:oleObj spid="_x0000_s17444" name="Worksheet" r:id="rId5" imgW="12477693" imgH="4876800" progId="Excel.Sheet.12">
                  <p:link updateAutomatic="1"/>
                </p:oleObj>
              </mc:Choice>
              <mc:Fallback>
                <p:oleObj name="Worksheet" r:id="rId5" imgW="12477693" imgH="4876800" progId="Excel.Sheet.12">
                  <p:link updateAutomatic="1"/>
                  <p:pic>
                    <p:nvPicPr>
                      <p:cNvPr id="0" name=""/>
                      <p:cNvPicPr/>
                      <p:nvPr/>
                    </p:nvPicPr>
                    <p:blipFill>
                      <a:blip r:embed="rId6"/>
                      <a:stretch>
                        <a:fillRect/>
                      </a:stretch>
                    </p:blipFill>
                    <p:spPr>
                      <a:xfrm>
                        <a:off x="406400" y="1268413"/>
                        <a:ext cx="13481050" cy="5267325"/>
                      </a:xfrm>
                      <a:prstGeom prst="rect">
                        <a:avLst/>
                      </a:prstGeom>
                    </p:spPr>
                  </p:pic>
                </p:oleObj>
              </mc:Fallback>
            </mc:AlternateContent>
          </a:graphicData>
        </a:graphic>
      </p:graphicFrame>
    </p:spTree>
    <p:extLst>
      <p:ext uri="{BB962C8B-B14F-4D97-AF65-F5344CB8AC3E}">
        <p14:creationId xmlns:p14="http://schemas.microsoft.com/office/powerpoint/2010/main" val="1635164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4605826" y="526747"/>
            <a:ext cx="5954007"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DI REFERENCE LIST</a:t>
            </a:r>
            <a:endParaRPr lang="en-US" sz="4800" b="1" u="sng" dirty="0"/>
          </a:p>
        </p:txBody>
      </p:sp>
      <p:graphicFrame>
        <p:nvGraphicFramePr>
          <p:cNvPr id="4" name="Object 3">
            <a:extLst>
              <a:ext uri="{FF2B5EF4-FFF2-40B4-BE49-F238E27FC236}">
                <a16:creationId xmlns:a16="http://schemas.microsoft.com/office/drawing/2014/main" id="{6B321581-FCFA-4DC6-8706-43CE1420BBE7}"/>
              </a:ext>
            </a:extLst>
          </p:cNvPr>
          <p:cNvGraphicFramePr>
            <a:graphicFrameLocks noChangeAspect="1"/>
          </p:cNvGraphicFramePr>
          <p:nvPr>
            <p:extLst>
              <p:ext uri="{D42A27DB-BD31-4B8C-83A1-F6EECF244321}">
                <p14:modId xmlns:p14="http://schemas.microsoft.com/office/powerpoint/2010/main" val="2871622293"/>
              </p:ext>
            </p:extLst>
          </p:nvPr>
        </p:nvGraphicFramePr>
        <p:xfrm>
          <a:off x="381155" y="1806227"/>
          <a:ext cx="14015498" cy="4254461"/>
        </p:xfrm>
        <a:graphic>
          <a:graphicData uri="http://schemas.openxmlformats.org/presentationml/2006/ole">
            <mc:AlternateContent xmlns:mc="http://schemas.openxmlformats.org/markup-compatibility/2006">
              <mc:Choice xmlns:v="urn:schemas-microsoft-com:vml" Requires="v">
                <p:oleObj spid="_x0000_s27676" name="Worksheet" r:id="rId5" imgW="13042869" imgH="3959210" progId="Excel.Sheet.12">
                  <p:link updateAutomatic="1"/>
                </p:oleObj>
              </mc:Choice>
              <mc:Fallback>
                <p:oleObj name="Worksheet" r:id="rId5" imgW="13042869" imgH="3959210" progId="Excel.Sheet.12">
                  <p:link updateAutomatic="1"/>
                  <p:pic>
                    <p:nvPicPr>
                      <p:cNvPr id="0" name=""/>
                      <p:cNvPicPr/>
                      <p:nvPr/>
                    </p:nvPicPr>
                    <p:blipFill>
                      <a:blip r:embed="rId6"/>
                      <a:stretch>
                        <a:fillRect/>
                      </a:stretch>
                    </p:blipFill>
                    <p:spPr>
                      <a:xfrm>
                        <a:off x="381155" y="1806227"/>
                        <a:ext cx="14015498" cy="4254461"/>
                      </a:xfrm>
                      <a:prstGeom prst="rect">
                        <a:avLst/>
                      </a:prstGeom>
                    </p:spPr>
                  </p:pic>
                </p:oleObj>
              </mc:Fallback>
            </mc:AlternateContent>
          </a:graphicData>
        </a:graphic>
      </p:graphicFrame>
    </p:spTree>
    <p:extLst>
      <p:ext uri="{BB962C8B-B14F-4D97-AF65-F5344CB8AC3E}">
        <p14:creationId xmlns:p14="http://schemas.microsoft.com/office/powerpoint/2010/main" val="166344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4578828" y="252717"/>
            <a:ext cx="5954007"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Lab Instruments</a:t>
            </a:r>
            <a:endParaRPr lang="en-US" sz="4800" b="1" u="sng" dirty="0"/>
          </a:p>
        </p:txBody>
      </p:sp>
      <p:graphicFrame>
        <p:nvGraphicFramePr>
          <p:cNvPr id="4" name="Object 3">
            <a:extLst>
              <a:ext uri="{FF2B5EF4-FFF2-40B4-BE49-F238E27FC236}">
                <a16:creationId xmlns:a16="http://schemas.microsoft.com/office/drawing/2014/main" id="{50C1C50C-4AE4-460D-BD9A-5618FB3968A7}"/>
              </a:ext>
            </a:extLst>
          </p:cNvPr>
          <p:cNvGraphicFramePr>
            <a:graphicFrameLocks noChangeAspect="1"/>
          </p:cNvGraphicFramePr>
          <p:nvPr>
            <p:extLst>
              <p:ext uri="{D42A27DB-BD31-4B8C-83A1-F6EECF244321}">
                <p14:modId xmlns:p14="http://schemas.microsoft.com/office/powerpoint/2010/main" val="1791448345"/>
              </p:ext>
            </p:extLst>
          </p:nvPr>
        </p:nvGraphicFramePr>
        <p:xfrm>
          <a:off x="3294063" y="1009650"/>
          <a:ext cx="6897687" cy="7035800"/>
        </p:xfrm>
        <a:graphic>
          <a:graphicData uri="http://schemas.openxmlformats.org/presentationml/2006/ole">
            <mc:AlternateContent xmlns:mc="http://schemas.openxmlformats.org/markup-compatibility/2006">
              <mc:Choice xmlns:v="urn:schemas-microsoft-com:vml" Requires="v">
                <p:oleObj spid="_x0000_s18474" name="Worksheet" r:id="rId5" imgW="8524822" imgH="8696259" progId="Excel.Sheet.12">
                  <p:link updateAutomatic="1"/>
                </p:oleObj>
              </mc:Choice>
              <mc:Fallback>
                <p:oleObj name="Worksheet" r:id="rId5" imgW="8524822" imgH="8696259" progId="Excel.Sheet.12">
                  <p:link updateAutomatic="1"/>
                  <p:pic>
                    <p:nvPicPr>
                      <p:cNvPr id="0" name=""/>
                      <p:cNvPicPr/>
                      <p:nvPr/>
                    </p:nvPicPr>
                    <p:blipFill>
                      <a:blip r:embed="rId6"/>
                      <a:stretch>
                        <a:fillRect/>
                      </a:stretch>
                    </p:blipFill>
                    <p:spPr>
                      <a:xfrm>
                        <a:off x="3294063" y="1009650"/>
                        <a:ext cx="6897687" cy="7035800"/>
                      </a:xfrm>
                      <a:prstGeom prst="rect">
                        <a:avLst/>
                      </a:prstGeom>
                    </p:spPr>
                  </p:pic>
                </p:oleObj>
              </mc:Fallback>
            </mc:AlternateContent>
          </a:graphicData>
        </a:graphic>
      </p:graphicFrame>
    </p:spTree>
    <p:extLst>
      <p:ext uri="{BB962C8B-B14F-4D97-AF65-F5344CB8AC3E}">
        <p14:creationId xmlns:p14="http://schemas.microsoft.com/office/powerpoint/2010/main" val="347247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5056653" y="541764"/>
            <a:ext cx="5954007"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Lab Instruments</a:t>
            </a:r>
            <a:endParaRPr lang="en-US" sz="4800" b="1" u="sng" dirty="0"/>
          </a:p>
        </p:txBody>
      </p:sp>
      <p:graphicFrame>
        <p:nvGraphicFramePr>
          <p:cNvPr id="5" name="Object 4">
            <a:extLst>
              <a:ext uri="{FF2B5EF4-FFF2-40B4-BE49-F238E27FC236}">
                <a16:creationId xmlns:a16="http://schemas.microsoft.com/office/drawing/2014/main" id="{26820F53-D9D0-42F3-BC65-0E2A2AE88B33}"/>
              </a:ext>
            </a:extLst>
          </p:cNvPr>
          <p:cNvGraphicFramePr>
            <a:graphicFrameLocks noChangeAspect="1"/>
          </p:cNvGraphicFramePr>
          <p:nvPr>
            <p:extLst>
              <p:ext uri="{D42A27DB-BD31-4B8C-83A1-F6EECF244321}">
                <p14:modId xmlns:p14="http://schemas.microsoft.com/office/powerpoint/2010/main" val="4151707219"/>
              </p:ext>
            </p:extLst>
          </p:nvPr>
        </p:nvGraphicFramePr>
        <p:xfrm>
          <a:off x="1687513" y="1766888"/>
          <a:ext cx="11530012" cy="3695700"/>
        </p:xfrm>
        <a:graphic>
          <a:graphicData uri="http://schemas.openxmlformats.org/presentationml/2006/ole">
            <mc:AlternateContent xmlns:mc="http://schemas.openxmlformats.org/markup-compatibility/2006">
              <mc:Choice xmlns:v="urn:schemas-microsoft-com:vml" Requires="v">
                <p:oleObj spid="_x0000_s19493" name="Worksheet" r:id="rId5" imgW="8524822" imgH="2733530" progId="Excel.Sheet.12">
                  <p:link updateAutomatic="1"/>
                </p:oleObj>
              </mc:Choice>
              <mc:Fallback>
                <p:oleObj name="Worksheet" r:id="rId5" imgW="8524822" imgH="2733530" progId="Excel.Sheet.12">
                  <p:link updateAutomatic="1"/>
                  <p:pic>
                    <p:nvPicPr>
                      <p:cNvPr id="5" name="Object 4">
                        <a:extLst>
                          <a:ext uri="{FF2B5EF4-FFF2-40B4-BE49-F238E27FC236}">
                            <a16:creationId xmlns:a16="http://schemas.microsoft.com/office/drawing/2014/main" id="{26820F53-D9D0-42F3-BC65-0E2A2AE88B33}"/>
                          </a:ext>
                        </a:extLst>
                      </p:cNvPr>
                      <p:cNvPicPr/>
                      <p:nvPr/>
                    </p:nvPicPr>
                    <p:blipFill>
                      <a:blip r:embed="rId6"/>
                      <a:stretch>
                        <a:fillRect/>
                      </a:stretch>
                    </p:blipFill>
                    <p:spPr>
                      <a:xfrm>
                        <a:off x="1687513" y="1766888"/>
                        <a:ext cx="11530012" cy="3695700"/>
                      </a:xfrm>
                      <a:prstGeom prst="rect">
                        <a:avLst/>
                      </a:prstGeom>
                    </p:spPr>
                  </p:pic>
                </p:oleObj>
              </mc:Fallback>
            </mc:AlternateContent>
          </a:graphicData>
        </a:graphic>
      </p:graphicFrame>
    </p:spTree>
    <p:extLst>
      <p:ext uri="{BB962C8B-B14F-4D97-AF65-F5344CB8AC3E}">
        <p14:creationId xmlns:p14="http://schemas.microsoft.com/office/powerpoint/2010/main" val="4126684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5056653" y="92108"/>
            <a:ext cx="4495561"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rPr>
              <a:t>CPCB Checklist</a:t>
            </a:r>
            <a:endParaRPr lang="en-US" sz="4800" b="1" u="sng" dirty="0"/>
          </a:p>
        </p:txBody>
      </p:sp>
      <p:pic>
        <p:nvPicPr>
          <p:cNvPr id="4" name="Picture 3">
            <a:extLst>
              <a:ext uri="{FF2B5EF4-FFF2-40B4-BE49-F238E27FC236}">
                <a16:creationId xmlns:a16="http://schemas.microsoft.com/office/drawing/2014/main" id="{13B2438C-03F8-4A01-946D-B7763F656739}"/>
              </a:ext>
            </a:extLst>
          </p:cNvPr>
          <p:cNvPicPr>
            <a:picLocks noChangeAspect="1"/>
          </p:cNvPicPr>
          <p:nvPr/>
        </p:nvPicPr>
        <p:blipFill>
          <a:blip r:embed="rId4"/>
          <a:stretch>
            <a:fillRect/>
          </a:stretch>
        </p:blipFill>
        <p:spPr>
          <a:xfrm>
            <a:off x="1728364" y="951730"/>
            <a:ext cx="5309250" cy="6807345"/>
          </a:xfrm>
          <a:prstGeom prst="rect">
            <a:avLst/>
          </a:prstGeom>
        </p:spPr>
      </p:pic>
      <p:pic>
        <p:nvPicPr>
          <p:cNvPr id="7" name="Picture 6">
            <a:extLst>
              <a:ext uri="{FF2B5EF4-FFF2-40B4-BE49-F238E27FC236}">
                <a16:creationId xmlns:a16="http://schemas.microsoft.com/office/drawing/2014/main" id="{36168C0D-FECB-4A7A-B78E-9AA8A1330DF9}"/>
              </a:ext>
            </a:extLst>
          </p:cNvPr>
          <p:cNvPicPr>
            <a:picLocks noChangeAspect="1"/>
          </p:cNvPicPr>
          <p:nvPr/>
        </p:nvPicPr>
        <p:blipFill>
          <a:blip r:embed="rId5"/>
          <a:stretch>
            <a:fillRect/>
          </a:stretch>
        </p:blipFill>
        <p:spPr>
          <a:xfrm>
            <a:off x="8817431" y="590358"/>
            <a:ext cx="5309248" cy="7422636"/>
          </a:xfrm>
          <a:prstGeom prst="rect">
            <a:avLst/>
          </a:prstGeom>
        </p:spPr>
      </p:pic>
    </p:spTree>
    <p:extLst>
      <p:ext uri="{BB962C8B-B14F-4D97-AF65-F5344CB8AC3E}">
        <p14:creationId xmlns:p14="http://schemas.microsoft.com/office/powerpoint/2010/main" val="2860313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5748140" y="0"/>
            <a:ext cx="4495561" cy="760257"/>
          </a:xfrm>
          <a:prstGeom prst="rect">
            <a:avLst/>
          </a:prstGeom>
          <a:noFill/>
          <a:ln/>
        </p:spPr>
        <p:txBody>
          <a:bodyPr wrap="none" lIns="0" tIns="0" rIns="0" bIns="0" rtlCol="0" anchor="ctr"/>
          <a:lstStyle/>
          <a:p>
            <a:pPr marL="0" indent="0" algn="l">
              <a:lnSpc>
                <a:spcPts val="4250"/>
              </a:lnSpc>
              <a:buNone/>
            </a:pPr>
            <a:r>
              <a:rPr lang="en-US" sz="4400" b="1" u="sng" dirty="0">
                <a:solidFill>
                  <a:srgbClr val="003170"/>
                </a:solidFill>
                <a:latin typeface="思源黑体-思源黑体-Bold" pitchFamily="34" charset="0"/>
                <a:ea typeface="思源黑体-思源黑体-Bold" pitchFamily="34" charset="-122"/>
              </a:rPr>
              <a:t>CPCB Checklist</a:t>
            </a:r>
            <a:endParaRPr lang="en-US" sz="4400" b="1" u="sng" dirty="0"/>
          </a:p>
        </p:txBody>
      </p:sp>
      <p:pic>
        <p:nvPicPr>
          <p:cNvPr id="5" name="Picture 4">
            <a:extLst>
              <a:ext uri="{FF2B5EF4-FFF2-40B4-BE49-F238E27FC236}">
                <a16:creationId xmlns:a16="http://schemas.microsoft.com/office/drawing/2014/main" id="{60EA5397-5E36-4A84-8346-30F02BE1C48A}"/>
              </a:ext>
            </a:extLst>
          </p:cNvPr>
          <p:cNvPicPr>
            <a:picLocks noChangeAspect="1"/>
          </p:cNvPicPr>
          <p:nvPr/>
        </p:nvPicPr>
        <p:blipFill>
          <a:blip r:embed="rId4"/>
          <a:stretch>
            <a:fillRect/>
          </a:stretch>
        </p:blipFill>
        <p:spPr>
          <a:xfrm>
            <a:off x="8152814" y="2075300"/>
            <a:ext cx="6274507" cy="2475436"/>
          </a:xfrm>
          <a:prstGeom prst="rect">
            <a:avLst/>
          </a:prstGeom>
        </p:spPr>
      </p:pic>
      <p:pic>
        <p:nvPicPr>
          <p:cNvPr id="8" name="Picture 7">
            <a:extLst>
              <a:ext uri="{FF2B5EF4-FFF2-40B4-BE49-F238E27FC236}">
                <a16:creationId xmlns:a16="http://schemas.microsoft.com/office/drawing/2014/main" id="{9B57E0F3-BF22-44CB-BAD1-011E4516AFE2}"/>
              </a:ext>
            </a:extLst>
          </p:cNvPr>
          <p:cNvPicPr>
            <a:picLocks noChangeAspect="1"/>
          </p:cNvPicPr>
          <p:nvPr/>
        </p:nvPicPr>
        <p:blipFill>
          <a:blip r:embed="rId5"/>
          <a:stretch>
            <a:fillRect/>
          </a:stretch>
        </p:blipFill>
        <p:spPr>
          <a:xfrm>
            <a:off x="203079" y="904000"/>
            <a:ext cx="7787841" cy="7145986"/>
          </a:xfrm>
          <a:prstGeom prst="rect">
            <a:avLst/>
          </a:prstGeom>
        </p:spPr>
      </p:pic>
    </p:spTree>
    <p:extLst>
      <p:ext uri="{BB962C8B-B14F-4D97-AF65-F5344CB8AC3E}">
        <p14:creationId xmlns:p14="http://schemas.microsoft.com/office/powerpoint/2010/main" val="3555266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5748140" y="130628"/>
            <a:ext cx="2677403" cy="760257"/>
          </a:xfrm>
          <a:prstGeom prst="rect">
            <a:avLst/>
          </a:prstGeom>
          <a:noFill/>
          <a:ln/>
        </p:spPr>
        <p:txBody>
          <a:bodyPr wrap="none" lIns="0" tIns="0" rIns="0" bIns="0" rtlCol="0" anchor="ctr"/>
          <a:lstStyle/>
          <a:p>
            <a:pPr marL="0" indent="0" algn="l">
              <a:lnSpc>
                <a:spcPts val="4250"/>
              </a:lnSpc>
              <a:buNone/>
            </a:pPr>
            <a:r>
              <a:rPr lang="en-US" sz="4400" b="1" u="sng" dirty="0">
                <a:solidFill>
                  <a:srgbClr val="003170"/>
                </a:solidFill>
                <a:latin typeface="思源黑体-思源黑体-Bold" pitchFamily="34" charset="0"/>
                <a:ea typeface="思源黑体-思源黑体-Bold" pitchFamily="34" charset="-122"/>
              </a:rPr>
              <a:t>Long Leads</a:t>
            </a:r>
            <a:endParaRPr lang="en-US" sz="4400" b="1" u="sng" dirty="0"/>
          </a:p>
        </p:txBody>
      </p:sp>
      <p:graphicFrame>
        <p:nvGraphicFramePr>
          <p:cNvPr id="6" name="Object 5">
            <a:extLst>
              <a:ext uri="{FF2B5EF4-FFF2-40B4-BE49-F238E27FC236}">
                <a16:creationId xmlns:a16="http://schemas.microsoft.com/office/drawing/2014/main" id="{30238535-157F-45DD-8FE5-CC92C7AA3096}"/>
              </a:ext>
            </a:extLst>
          </p:cNvPr>
          <p:cNvGraphicFramePr>
            <a:graphicFrameLocks noChangeAspect="1"/>
          </p:cNvGraphicFramePr>
          <p:nvPr>
            <p:extLst>
              <p:ext uri="{D42A27DB-BD31-4B8C-83A1-F6EECF244321}">
                <p14:modId xmlns:p14="http://schemas.microsoft.com/office/powerpoint/2010/main" val="883052187"/>
              </p:ext>
            </p:extLst>
          </p:nvPr>
        </p:nvGraphicFramePr>
        <p:xfrm>
          <a:off x="429985" y="1028769"/>
          <a:ext cx="13661572" cy="4424973"/>
        </p:xfrm>
        <a:graphic>
          <a:graphicData uri="http://schemas.openxmlformats.org/presentationml/2006/ole">
            <mc:AlternateContent xmlns:mc="http://schemas.openxmlformats.org/markup-compatibility/2006">
              <mc:Choice xmlns:v="urn:schemas-microsoft-com:vml" Requires="v">
                <p:oleObj spid="_x0000_s28677" name="Worksheet" r:id="rId5" imgW="16773471" imgH="4962564" progId="Excel.Sheet.12">
                  <p:link updateAutomatic="1"/>
                </p:oleObj>
              </mc:Choice>
              <mc:Fallback>
                <p:oleObj name="Worksheet" r:id="rId5" imgW="16773471" imgH="4962564" progId="Excel.Sheet.12">
                  <p:link updateAutomatic="1"/>
                  <p:pic>
                    <p:nvPicPr>
                      <p:cNvPr id="6" name="Object 5">
                        <a:extLst>
                          <a:ext uri="{FF2B5EF4-FFF2-40B4-BE49-F238E27FC236}">
                            <a16:creationId xmlns:a16="http://schemas.microsoft.com/office/drawing/2014/main" id="{30238535-157F-45DD-8FE5-CC92C7AA3096}"/>
                          </a:ext>
                        </a:extLst>
                      </p:cNvPr>
                      <p:cNvPicPr/>
                      <p:nvPr/>
                    </p:nvPicPr>
                    <p:blipFill>
                      <a:blip r:embed="rId6"/>
                      <a:stretch>
                        <a:fillRect/>
                      </a:stretch>
                    </p:blipFill>
                    <p:spPr>
                      <a:xfrm>
                        <a:off x="429985" y="1028769"/>
                        <a:ext cx="13661572" cy="4424973"/>
                      </a:xfrm>
                      <a:prstGeom prst="rect">
                        <a:avLst/>
                      </a:prstGeom>
                    </p:spPr>
                  </p:pic>
                </p:oleObj>
              </mc:Fallback>
            </mc:AlternateContent>
          </a:graphicData>
        </a:graphic>
      </p:graphicFrame>
    </p:spTree>
    <p:extLst>
      <p:ext uri="{BB962C8B-B14F-4D97-AF65-F5344CB8AC3E}">
        <p14:creationId xmlns:p14="http://schemas.microsoft.com/office/powerpoint/2010/main" val="94012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0"/>
            <a:ext cx="14630400" cy="8348472"/>
          </a:xfrm>
          <a:prstGeom prst="rect">
            <a:avLst/>
          </a:prstGeom>
        </p:spPr>
      </p:pic>
      <p:pic>
        <p:nvPicPr>
          <p:cNvPr id="3" name="Image 1" descr="preencoded.png"/>
          <p:cNvPicPr>
            <a:picLocks noChangeAspect="1"/>
          </p:cNvPicPr>
          <p:nvPr/>
        </p:nvPicPr>
        <p:blipFill>
          <a:blip r:embed="rId5"/>
          <a:stretch>
            <a:fillRect/>
          </a:stretch>
        </p:blipFill>
        <p:spPr>
          <a:xfrm>
            <a:off x="10902914" y="59739"/>
            <a:ext cx="5230368" cy="8348472"/>
          </a:xfrm>
          <a:prstGeom prst="rect">
            <a:avLst/>
          </a:prstGeom>
        </p:spPr>
      </p:pic>
      <p:sp>
        <p:nvSpPr>
          <p:cNvPr id="9" name="Text 5"/>
          <p:cNvSpPr/>
          <p:nvPr/>
        </p:nvSpPr>
        <p:spPr>
          <a:xfrm>
            <a:off x="4837176" y="459968"/>
            <a:ext cx="1224643" cy="760257"/>
          </a:xfrm>
          <a:prstGeom prst="rect">
            <a:avLst/>
          </a:prstGeom>
          <a:noFill/>
          <a:ln/>
        </p:spPr>
        <p:txBody>
          <a:bodyPr wrap="none" lIns="0" tIns="0" rIns="0" bIns="0" rtlCol="0" anchor="ctr"/>
          <a:lstStyle/>
          <a:p>
            <a:pPr marL="0" indent="0" algn="l">
              <a:lnSpc>
                <a:spcPts val="4250"/>
              </a:lnSpc>
              <a:buNone/>
            </a:pPr>
            <a:r>
              <a:rPr lang="en-US" sz="5400" b="1" u="sng" dirty="0">
                <a:solidFill>
                  <a:srgbClr val="003170"/>
                </a:solidFill>
                <a:latin typeface="思源黑体-思源黑体-Bold" pitchFamily="34" charset="0"/>
                <a:ea typeface="思源黑体-思源黑体-Bold" pitchFamily="34" charset="-122"/>
                <a:cs typeface="思源黑体-思源黑体-Bold" pitchFamily="34" charset="-120"/>
              </a:rPr>
              <a:t>STP</a:t>
            </a:r>
            <a:endParaRPr lang="en-US" sz="5400" b="1" u="sng" dirty="0"/>
          </a:p>
        </p:txBody>
      </p:sp>
      <p:sp>
        <p:nvSpPr>
          <p:cNvPr id="12" name="Text 8"/>
          <p:cNvSpPr/>
          <p:nvPr/>
        </p:nvSpPr>
        <p:spPr>
          <a:xfrm>
            <a:off x="844514" y="1106397"/>
            <a:ext cx="9213886" cy="2251713"/>
          </a:xfrm>
          <a:prstGeom prst="rect">
            <a:avLst/>
          </a:prstGeom>
          <a:noFill/>
          <a:ln/>
        </p:spPr>
        <p:txBody>
          <a:bodyPr wrap="square" lIns="0" tIns="0" rIns="0" bIns="0" rtlCol="0" anchor="ctr"/>
          <a:lstStyle/>
          <a:p>
            <a:pPr marL="0" indent="0" algn="l">
              <a:lnSpc>
                <a:spcPct val="150000"/>
              </a:lnSpc>
              <a:buNone/>
            </a:pPr>
            <a:r>
              <a:rPr lang="en-US" sz="2400" b="1" dirty="0">
                <a:solidFill>
                  <a:srgbClr val="0D2646"/>
                </a:solidFill>
                <a:latin typeface="Arial-Regular" pitchFamily="34" charset="0"/>
                <a:ea typeface="Arial-Regular" pitchFamily="34" charset="-122"/>
                <a:cs typeface="Arial-Regular" pitchFamily="34" charset="-120"/>
              </a:rPr>
              <a:t>Pre Qualification Requirement as per the requirement of YTIPL</a:t>
            </a:r>
          </a:p>
          <a:p>
            <a:pPr marL="342900" indent="-342900" algn="l">
              <a:lnSpc>
                <a:spcPct val="150000"/>
              </a:lnSpc>
              <a:buFont typeface="Arial" panose="020B0604020202020204" pitchFamily="34" charset="0"/>
              <a:buChar char="•"/>
            </a:pPr>
            <a:r>
              <a:rPr lang="en-US" sz="2400" dirty="0">
                <a:solidFill>
                  <a:srgbClr val="0D2646"/>
                </a:solidFill>
                <a:latin typeface="Arial-Regular" pitchFamily="34" charset="0"/>
                <a:ea typeface="Arial-Regular" pitchFamily="34" charset="-122"/>
              </a:rPr>
              <a:t>Must have experience in construction and operation of domestic wastewater treatment (MBR process) with capacity ≥1000 KLD, and have passed approval and acceptance</a:t>
            </a:r>
            <a:endParaRPr lang="en-US" sz="2400" dirty="0"/>
          </a:p>
        </p:txBody>
      </p:sp>
      <p:sp>
        <p:nvSpPr>
          <p:cNvPr id="13" name="Text 8">
            <a:extLst>
              <a:ext uri="{FF2B5EF4-FFF2-40B4-BE49-F238E27FC236}">
                <a16:creationId xmlns:a16="http://schemas.microsoft.com/office/drawing/2014/main" id="{D0CFF14D-4D3C-48E6-821B-B40503DF5C36}"/>
              </a:ext>
            </a:extLst>
          </p:cNvPr>
          <p:cNvSpPr/>
          <p:nvPr/>
        </p:nvSpPr>
        <p:spPr>
          <a:xfrm>
            <a:off x="3812876" y="3959112"/>
            <a:ext cx="2470839" cy="689392"/>
          </a:xfrm>
          <a:prstGeom prst="rect">
            <a:avLst/>
          </a:prstGeom>
          <a:noFill/>
          <a:ln/>
        </p:spPr>
        <p:txBody>
          <a:bodyPr wrap="square" lIns="0" tIns="0" rIns="0" bIns="0" rtlCol="0" anchor="ctr"/>
          <a:lstStyle/>
          <a:p>
            <a:pPr marL="0" indent="0" algn="l">
              <a:lnSpc>
                <a:spcPct val="150000"/>
              </a:lnSpc>
              <a:buNone/>
            </a:pPr>
            <a:r>
              <a:rPr lang="en-US" sz="2400" b="1" u="sng" dirty="0">
                <a:solidFill>
                  <a:srgbClr val="0D2646"/>
                </a:solidFill>
                <a:latin typeface="Arial-Regular" pitchFamily="34" charset="0"/>
                <a:ea typeface="Arial-Regular" pitchFamily="34" charset="-122"/>
                <a:cs typeface="Arial-Regular" pitchFamily="34" charset="-120"/>
              </a:rPr>
              <a:t>RLT Submittals</a:t>
            </a:r>
            <a:endParaRPr lang="en-US" sz="2400" b="1" u="sng" dirty="0"/>
          </a:p>
        </p:txBody>
      </p:sp>
      <p:sp>
        <p:nvSpPr>
          <p:cNvPr id="15" name="Text 8">
            <a:extLst>
              <a:ext uri="{FF2B5EF4-FFF2-40B4-BE49-F238E27FC236}">
                <a16:creationId xmlns:a16="http://schemas.microsoft.com/office/drawing/2014/main" id="{4C09C948-9948-437E-9A5B-713A90D1ED04}"/>
              </a:ext>
            </a:extLst>
          </p:cNvPr>
          <p:cNvSpPr/>
          <p:nvPr/>
        </p:nvSpPr>
        <p:spPr>
          <a:xfrm>
            <a:off x="3009991" y="6745935"/>
            <a:ext cx="9829800" cy="1320521"/>
          </a:xfrm>
          <a:prstGeom prst="rect">
            <a:avLst/>
          </a:prstGeom>
          <a:noFill/>
          <a:ln/>
        </p:spPr>
        <p:txBody>
          <a:bodyPr wrap="square" lIns="0" tIns="0" rIns="0" bIns="0" rtlCol="0" anchor="ctr"/>
          <a:lstStyle/>
          <a:p>
            <a:pPr marL="0" indent="0" algn="l">
              <a:lnSpc>
                <a:spcPct val="150000"/>
              </a:lnSpc>
              <a:buNone/>
            </a:pPr>
            <a:r>
              <a:rPr lang="en-US" sz="2000" b="1" dirty="0">
                <a:solidFill>
                  <a:srgbClr val="0D2646"/>
                </a:solidFill>
                <a:latin typeface="Arial-Regular" pitchFamily="34" charset="0"/>
                <a:ea typeface="Arial-Regular" pitchFamily="34" charset="-122"/>
                <a:cs typeface="Arial-Regular" pitchFamily="34" charset="-120"/>
              </a:rPr>
              <a:t>YTIPL Cleared on 23.10.2025,  </a:t>
            </a:r>
          </a:p>
        </p:txBody>
      </p:sp>
      <p:graphicFrame>
        <p:nvGraphicFramePr>
          <p:cNvPr id="4" name="Object 3">
            <a:extLst>
              <a:ext uri="{FF2B5EF4-FFF2-40B4-BE49-F238E27FC236}">
                <a16:creationId xmlns:a16="http://schemas.microsoft.com/office/drawing/2014/main" id="{F1AD7EB0-225F-400B-A0D6-0C13ED0BCDF6}"/>
              </a:ext>
            </a:extLst>
          </p:cNvPr>
          <p:cNvGraphicFramePr>
            <a:graphicFrameLocks noChangeAspect="1"/>
          </p:cNvGraphicFramePr>
          <p:nvPr>
            <p:extLst>
              <p:ext uri="{D42A27DB-BD31-4B8C-83A1-F6EECF244321}">
                <p14:modId xmlns:p14="http://schemas.microsoft.com/office/powerpoint/2010/main" val="720812606"/>
              </p:ext>
            </p:extLst>
          </p:nvPr>
        </p:nvGraphicFramePr>
        <p:xfrm>
          <a:off x="338329" y="4939651"/>
          <a:ext cx="10727532" cy="1690399"/>
        </p:xfrm>
        <a:graphic>
          <a:graphicData uri="http://schemas.openxmlformats.org/presentationml/2006/ole">
            <mc:AlternateContent xmlns:mc="http://schemas.openxmlformats.org/markup-compatibility/2006">
              <mc:Choice xmlns:v="urn:schemas-microsoft-com:vml" Requires="v">
                <p:oleObj spid="_x0000_s3188" name="Worksheet" r:id="rId6" imgW="6286484" imgH="990495" progId="Excel.Sheet.12">
                  <p:link updateAutomatic="1"/>
                </p:oleObj>
              </mc:Choice>
              <mc:Fallback>
                <p:oleObj name="Worksheet" r:id="rId6" imgW="6286484" imgH="990495" progId="Excel.Sheet.12">
                  <p:link updateAutomatic="1"/>
                  <p:pic>
                    <p:nvPicPr>
                      <p:cNvPr id="0" name=""/>
                      <p:cNvPicPr/>
                      <p:nvPr/>
                    </p:nvPicPr>
                    <p:blipFill>
                      <a:blip r:embed="rId7"/>
                      <a:stretch>
                        <a:fillRect/>
                      </a:stretch>
                    </p:blipFill>
                    <p:spPr>
                      <a:xfrm>
                        <a:off x="338329" y="4939651"/>
                        <a:ext cx="10727532" cy="1690399"/>
                      </a:xfrm>
                      <a:prstGeom prst="rect">
                        <a:avLst/>
                      </a:prstGeom>
                    </p:spPr>
                  </p:pic>
                </p:oleObj>
              </mc:Fallback>
            </mc:AlternateContent>
          </a:graphicData>
        </a:graphic>
      </p:graphicFrame>
    </p:spTree>
    <p:extLst>
      <p:ext uri="{BB962C8B-B14F-4D97-AF65-F5344CB8AC3E}">
        <p14:creationId xmlns:p14="http://schemas.microsoft.com/office/powerpoint/2010/main" val="150595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5748140" y="130628"/>
            <a:ext cx="2677403" cy="760257"/>
          </a:xfrm>
          <a:prstGeom prst="rect">
            <a:avLst/>
          </a:prstGeom>
          <a:noFill/>
          <a:ln/>
        </p:spPr>
        <p:txBody>
          <a:bodyPr wrap="none" lIns="0" tIns="0" rIns="0" bIns="0" rtlCol="0" anchor="ctr"/>
          <a:lstStyle/>
          <a:p>
            <a:pPr marL="0" indent="0" algn="l">
              <a:lnSpc>
                <a:spcPts val="4250"/>
              </a:lnSpc>
              <a:buNone/>
            </a:pPr>
            <a:r>
              <a:rPr lang="en-US" sz="4400" b="1" u="sng" dirty="0">
                <a:solidFill>
                  <a:srgbClr val="003170"/>
                </a:solidFill>
                <a:latin typeface="思源黑体-思源黑体-Bold" pitchFamily="34" charset="0"/>
                <a:ea typeface="思源黑体-思源黑体-Bold" pitchFamily="34" charset="-122"/>
              </a:rPr>
              <a:t>Long Leads</a:t>
            </a:r>
            <a:endParaRPr lang="en-US" sz="4400" b="1" u="sng" dirty="0"/>
          </a:p>
        </p:txBody>
      </p:sp>
      <p:graphicFrame>
        <p:nvGraphicFramePr>
          <p:cNvPr id="6" name="Object 5">
            <a:extLst>
              <a:ext uri="{FF2B5EF4-FFF2-40B4-BE49-F238E27FC236}">
                <a16:creationId xmlns:a16="http://schemas.microsoft.com/office/drawing/2014/main" id="{A4114B12-A963-40FA-9FC9-5CF1D4196BCE}"/>
              </a:ext>
            </a:extLst>
          </p:cNvPr>
          <p:cNvGraphicFramePr>
            <a:graphicFrameLocks noChangeAspect="1"/>
          </p:cNvGraphicFramePr>
          <p:nvPr>
            <p:extLst>
              <p:ext uri="{D42A27DB-BD31-4B8C-83A1-F6EECF244321}">
                <p14:modId xmlns:p14="http://schemas.microsoft.com/office/powerpoint/2010/main" val="720238716"/>
              </p:ext>
            </p:extLst>
          </p:nvPr>
        </p:nvGraphicFramePr>
        <p:xfrm>
          <a:off x="544284" y="890884"/>
          <a:ext cx="13401395" cy="6587601"/>
        </p:xfrm>
        <a:graphic>
          <a:graphicData uri="http://schemas.openxmlformats.org/presentationml/2006/ole">
            <mc:AlternateContent xmlns:mc="http://schemas.openxmlformats.org/markup-compatibility/2006">
              <mc:Choice xmlns:v="urn:schemas-microsoft-com:vml" Requires="v">
                <p:oleObj spid="_x0000_s29701" name="Worksheet" r:id="rId5" imgW="16773471" imgH="7734353" progId="Excel.Sheet.12">
                  <p:link updateAutomatic="1"/>
                </p:oleObj>
              </mc:Choice>
              <mc:Fallback>
                <p:oleObj name="Worksheet" r:id="rId5" imgW="16773471" imgH="7734353" progId="Excel.Sheet.12">
                  <p:link updateAutomatic="1"/>
                  <p:pic>
                    <p:nvPicPr>
                      <p:cNvPr id="6" name="Object 5">
                        <a:extLst>
                          <a:ext uri="{FF2B5EF4-FFF2-40B4-BE49-F238E27FC236}">
                            <a16:creationId xmlns:a16="http://schemas.microsoft.com/office/drawing/2014/main" id="{A4114B12-A963-40FA-9FC9-5CF1D4196BCE}"/>
                          </a:ext>
                        </a:extLst>
                      </p:cNvPr>
                      <p:cNvPicPr/>
                      <p:nvPr/>
                    </p:nvPicPr>
                    <p:blipFill>
                      <a:blip r:embed="rId6"/>
                      <a:stretch>
                        <a:fillRect/>
                      </a:stretch>
                    </p:blipFill>
                    <p:spPr>
                      <a:xfrm>
                        <a:off x="544284" y="890884"/>
                        <a:ext cx="13401395" cy="6587601"/>
                      </a:xfrm>
                      <a:prstGeom prst="rect">
                        <a:avLst/>
                      </a:prstGeom>
                    </p:spPr>
                  </p:pic>
                </p:oleObj>
              </mc:Fallback>
            </mc:AlternateContent>
          </a:graphicData>
        </a:graphic>
      </p:graphicFrame>
    </p:spTree>
    <p:extLst>
      <p:ext uri="{BB962C8B-B14F-4D97-AF65-F5344CB8AC3E}">
        <p14:creationId xmlns:p14="http://schemas.microsoft.com/office/powerpoint/2010/main" val="2346892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56244"/>
            <a:ext cx="14630400" cy="8348472"/>
          </a:xfrm>
          <a:prstGeom prst="rect">
            <a:avLst/>
          </a:prstGeom>
        </p:spPr>
      </p:pic>
      <p:sp>
        <p:nvSpPr>
          <p:cNvPr id="12" name="Text 5">
            <a:extLst>
              <a:ext uri="{FF2B5EF4-FFF2-40B4-BE49-F238E27FC236}">
                <a16:creationId xmlns:a16="http://schemas.microsoft.com/office/drawing/2014/main" id="{5D09CB92-4D66-4FB7-AF81-36C012EE413F}"/>
              </a:ext>
            </a:extLst>
          </p:cNvPr>
          <p:cNvSpPr/>
          <p:nvPr/>
        </p:nvSpPr>
        <p:spPr>
          <a:xfrm>
            <a:off x="5748140" y="130628"/>
            <a:ext cx="2677403" cy="760257"/>
          </a:xfrm>
          <a:prstGeom prst="rect">
            <a:avLst/>
          </a:prstGeom>
          <a:noFill/>
          <a:ln/>
        </p:spPr>
        <p:txBody>
          <a:bodyPr wrap="none" lIns="0" tIns="0" rIns="0" bIns="0" rtlCol="0" anchor="ctr"/>
          <a:lstStyle/>
          <a:p>
            <a:pPr marL="0" indent="0" algn="l">
              <a:lnSpc>
                <a:spcPts val="4250"/>
              </a:lnSpc>
              <a:buNone/>
            </a:pPr>
            <a:r>
              <a:rPr lang="en-US" sz="4400" b="1" u="sng" dirty="0">
                <a:solidFill>
                  <a:srgbClr val="003170"/>
                </a:solidFill>
                <a:latin typeface="思源黑体-思源黑体-Bold" pitchFamily="34" charset="0"/>
                <a:ea typeface="思源黑体-思源黑体-Bold" pitchFamily="34" charset="-122"/>
              </a:rPr>
              <a:t>Long Leads</a:t>
            </a:r>
            <a:endParaRPr lang="en-US" sz="4400" b="1" u="sng" dirty="0"/>
          </a:p>
        </p:txBody>
      </p:sp>
      <p:graphicFrame>
        <p:nvGraphicFramePr>
          <p:cNvPr id="6" name="Object 5">
            <a:extLst>
              <a:ext uri="{FF2B5EF4-FFF2-40B4-BE49-F238E27FC236}">
                <a16:creationId xmlns:a16="http://schemas.microsoft.com/office/drawing/2014/main" id="{31738648-101F-4731-91A6-02445BAC2FC3}"/>
              </a:ext>
            </a:extLst>
          </p:cNvPr>
          <p:cNvGraphicFramePr>
            <a:graphicFrameLocks noChangeAspect="1"/>
          </p:cNvGraphicFramePr>
          <p:nvPr/>
        </p:nvGraphicFramePr>
        <p:xfrm>
          <a:off x="348341" y="1077757"/>
          <a:ext cx="13886565" cy="4310672"/>
        </p:xfrm>
        <a:graphic>
          <a:graphicData uri="http://schemas.openxmlformats.org/presentationml/2006/ole">
            <mc:AlternateContent xmlns:mc="http://schemas.openxmlformats.org/markup-compatibility/2006">
              <mc:Choice xmlns:v="urn:schemas-microsoft-com:vml" Requires="v">
                <p:oleObj spid="_x0000_s30725" name="Worksheet" r:id="rId5" imgW="16773471" imgH="4219693" progId="Excel.Sheet.12">
                  <p:link updateAutomatic="1"/>
                </p:oleObj>
              </mc:Choice>
              <mc:Fallback>
                <p:oleObj name="Worksheet" r:id="rId5" imgW="16773471" imgH="4219693" progId="Excel.Sheet.12">
                  <p:link updateAutomatic="1"/>
                  <p:pic>
                    <p:nvPicPr>
                      <p:cNvPr id="6" name="Object 5">
                        <a:extLst>
                          <a:ext uri="{FF2B5EF4-FFF2-40B4-BE49-F238E27FC236}">
                            <a16:creationId xmlns:a16="http://schemas.microsoft.com/office/drawing/2014/main" id="{31738648-101F-4731-91A6-02445BAC2FC3}"/>
                          </a:ext>
                        </a:extLst>
                      </p:cNvPr>
                      <p:cNvPicPr/>
                      <p:nvPr/>
                    </p:nvPicPr>
                    <p:blipFill>
                      <a:blip r:embed="rId6"/>
                      <a:stretch>
                        <a:fillRect/>
                      </a:stretch>
                    </p:blipFill>
                    <p:spPr>
                      <a:xfrm>
                        <a:off x="348341" y="1077757"/>
                        <a:ext cx="13886565" cy="4310672"/>
                      </a:xfrm>
                      <a:prstGeom prst="rect">
                        <a:avLst/>
                      </a:prstGeom>
                    </p:spPr>
                  </p:pic>
                </p:oleObj>
              </mc:Fallback>
            </mc:AlternateContent>
          </a:graphicData>
        </a:graphic>
      </p:graphicFrame>
    </p:spTree>
    <p:extLst>
      <p:ext uri="{BB962C8B-B14F-4D97-AF65-F5344CB8AC3E}">
        <p14:creationId xmlns:p14="http://schemas.microsoft.com/office/powerpoint/2010/main" val="72639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5180050" y="3799332"/>
            <a:ext cx="5979015" cy="795528"/>
          </a:xfrm>
          <a:prstGeom prst="rect">
            <a:avLst/>
          </a:prstGeom>
          <a:noFill/>
          <a:ln/>
        </p:spPr>
        <p:txBody>
          <a:bodyPr wrap="none" lIns="0" tIns="0" rIns="0" bIns="0" rtlCol="0" anchor="ctr"/>
          <a:lstStyle/>
          <a:p>
            <a:pPr marL="0" indent="0" algn="l">
              <a:lnSpc>
                <a:spcPts val="6250"/>
              </a:lnSpc>
              <a:buNone/>
            </a:pPr>
            <a:r>
              <a:rPr lang="en-US" sz="2800" b="1" dirty="0">
                <a:solidFill>
                  <a:srgbClr val="003170"/>
                </a:solidFill>
                <a:latin typeface="思源黑体-思源黑体-Bold" pitchFamily="34" charset="0"/>
                <a:ea typeface="思源黑体-思源黑体-Bold" pitchFamily="34" charset="-122"/>
                <a:cs typeface="思源黑体-思源黑体-Bold" pitchFamily="34" charset="-120"/>
              </a:rPr>
              <a:t>- RLT Solutions Pvt, Ltd Philosophy</a:t>
            </a:r>
            <a:endParaRPr lang="en-US" sz="2800" b="1" dirty="0"/>
          </a:p>
        </p:txBody>
      </p:sp>
      <p:sp>
        <p:nvSpPr>
          <p:cNvPr id="5" name="Text 1"/>
          <p:cNvSpPr/>
          <p:nvPr/>
        </p:nvSpPr>
        <p:spPr>
          <a:xfrm>
            <a:off x="0" y="1901952"/>
            <a:ext cx="15172267" cy="1819656"/>
          </a:xfrm>
          <a:prstGeom prst="rect">
            <a:avLst/>
          </a:prstGeom>
          <a:noFill/>
          <a:ln/>
        </p:spPr>
        <p:txBody>
          <a:bodyPr wrap="none" lIns="0" tIns="0" rIns="0" bIns="0" rtlCol="0" anchor="ctr"/>
          <a:lstStyle/>
          <a:p>
            <a:pPr marL="0" indent="0" algn="ctr">
              <a:buNone/>
            </a:pPr>
            <a:r>
              <a:rPr lang="en-US" sz="5400" b="1" i="1" dirty="0">
                <a:solidFill>
                  <a:srgbClr val="0D2646"/>
                </a:solidFill>
                <a:latin typeface="Arial-Regular" pitchFamily="34" charset="0"/>
                <a:ea typeface="Arial-Regular" pitchFamily="34" charset="-122"/>
                <a:cs typeface="Arial-Regular" pitchFamily="34" charset="-120"/>
              </a:rPr>
              <a:t>“ We aim for the stars, with our feet firmly </a:t>
            </a:r>
          </a:p>
          <a:p>
            <a:pPr marL="0" indent="0" algn="ctr">
              <a:buNone/>
            </a:pPr>
            <a:r>
              <a:rPr lang="en-US" sz="5400" b="1" i="1" dirty="0">
                <a:solidFill>
                  <a:srgbClr val="0D2646"/>
                </a:solidFill>
                <a:latin typeface="Arial-Regular" pitchFamily="34" charset="0"/>
                <a:ea typeface="Arial-Regular" pitchFamily="34" charset="-122"/>
                <a:cs typeface="Arial-Regular" pitchFamily="34" charset="-120"/>
              </a:rPr>
              <a:t>on the ground.”</a:t>
            </a:r>
            <a:endParaRPr lang="en-US" sz="5400" b="1" i="1" dirty="0"/>
          </a:p>
        </p:txBody>
      </p:sp>
      <p:sp>
        <p:nvSpPr>
          <p:cNvPr id="6" name="Text 2"/>
          <p:cNvSpPr/>
          <p:nvPr/>
        </p:nvSpPr>
        <p:spPr>
          <a:xfrm>
            <a:off x="795528" y="5468112"/>
            <a:ext cx="13048488" cy="1024128"/>
          </a:xfrm>
          <a:prstGeom prst="rect">
            <a:avLst/>
          </a:prstGeom>
          <a:noFill/>
          <a:ln/>
        </p:spPr>
        <p:txBody>
          <a:bodyPr wrap="square" lIns="0" tIns="0" rIns="0" bIns="0" rtlCol="0" anchor="ctr"/>
          <a:lstStyle/>
          <a:p>
            <a:pPr marL="0" indent="0" algn="l">
              <a:lnSpc>
                <a:spcPct val="150000"/>
              </a:lnSpc>
              <a:buNone/>
            </a:pPr>
            <a:r>
              <a:rPr lang="en-US" sz="2400" dirty="0">
                <a:solidFill>
                  <a:srgbClr val="0D2646"/>
                </a:solidFill>
                <a:latin typeface="Arial-Regular" pitchFamily="34" charset="0"/>
                <a:ea typeface="Arial-Regular" pitchFamily="34" charset="-122"/>
                <a:cs typeface="Arial-Regular" pitchFamily="34" charset="-120"/>
              </a:rPr>
              <a:t>At RLT Solutions Pvt Ltd, we believe that the path to excellence is paved one day at a time. With each milestone, we remain committed to learning, evolving, and consistently delivering greater value to our customers through innovative, practical, and reliable solutions.</a:t>
            </a:r>
            <a:endParaRPr 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50000"/>
          </a:blip>
          <a:stretch>
            <a:fillRect/>
          </a:stretch>
        </p:blipFill>
        <p:spPr>
          <a:xfrm>
            <a:off x="0" y="16311"/>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517942" y="2937828"/>
            <a:ext cx="13048488" cy="795528"/>
          </a:xfrm>
          <a:prstGeom prst="rect">
            <a:avLst/>
          </a:prstGeom>
          <a:noFill/>
          <a:ln/>
        </p:spPr>
        <p:txBody>
          <a:bodyPr wrap="none" lIns="0" tIns="0" rIns="0" bIns="0" rtlCol="0" anchor="ctr"/>
          <a:lstStyle/>
          <a:p>
            <a:pPr marL="0" indent="0" algn="ctr">
              <a:lnSpc>
                <a:spcPts val="6250"/>
              </a:lnSpc>
              <a:buNone/>
            </a:pPr>
            <a:r>
              <a:rPr lang="en-US" sz="6600" b="1" dirty="0">
                <a:solidFill>
                  <a:srgbClr val="003170"/>
                </a:solidFill>
                <a:latin typeface="思源黑体-思源黑体-Bold" pitchFamily="34" charset="0"/>
                <a:ea typeface="思源黑体-思源黑体-Bold" pitchFamily="34" charset="-122"/>
                <a:cs typeface="思源黑体-思源黑体-Bold" pitchFamily="34" charset="-120"/>
              </a:rPr>
              <a:t>Thank You</a:t>
            </a:r>
            <a:endParaRPr lang="en-US" sz="6600" b="1" dirty="0"/>
          </a:p>
        </p:txBody>
      </p:sp>
      <p:sp>
        <p:nvSpPr>
          <p:cNvPr id="5" name="Text 1"/>
          <p:cNvSpPr/>
          <p:nvPr/>
        </p:nvSpPr>
        <p:spPr>
          <a:xfrm>
            <a:off x="790956" y="3877733"/>
            <a:ext cx="13048488" cy="2252134"/>
          </a:xfrm>
          <a:prstGeom prst="rect">
            <a:avLst/>
          </a:prstGeom>
          <a:noFill/>
          <a:ln/>
        </p:spPr>
        <p:txBody>
          <a:bodyPr wrap="none" lIns="0" tIns="0" rIns="0" bIns="0" rtlCol="0" anchor="ctr"/>
          <a:lstStyle/>
          <a:p>
            <a:pPr marL="0" indent="0" algn="ctr">
              <a:lnSpc>
                <a:spcPct val="150000"/>
              </a:lnSpc>
              <a:buNone/>
            </a:pPr>
            <a:r>
              <a:rPr lang="en-US" sz="3600" b="1" dirty="0">
                <a:solidFill>
                  <a:srgbClr val="0D2646"/>
                </a:solidFill>
                <a:latin typeface="Arial-Regular" pitchFamily="34" charset="0"/>
                <a:ea typeface="Arial-Regular" pitchFamily="34" charset="-122"/>
                <a:cs typeface="Arial-Regular" pitchFamily="34" charset="-120"/>
              </a:rPr>
              <a:t>RLT Solutions Pvt Ltd  </a:t>
            </a:r>
          </a:p>
          <a:p>
            <a:pPr marL="0" indent="0" algn="ctr">
              <a:lnSpc>
                <a:spcPct val="150000"/>
              </a:lnSpc>
              <a:buNone/>
            </a:pPr>
            <a:r>
              <a:rPr lang="en-US" sz="2400" dirty="0">
                <a:solidFill>
                  <a:srgbClr val="0D2646"/>
                </a:solidFill>
                <a:latin typeface="Arial-Regular" pitchFamily="34" charset="0"/>
                <a:ea typeface="Arial-Regular" pitchFamily="34" charset="-122"/>
                <a:cs typeface="Arial-Regular" pitchFamily="34" charset="-120"/>
              </a:rPr>
              <a:t>People Are Our Prime Movers | Since 2004</a:t>
            </a:r>
            <a:r>
              <a:rPr lang="en-US" sz="1600" dirty="0">
                <a:solidFill>
                  <a:srgbClr val="0D2646"/>
                </a:solidFill>
                <a:latin typeface="Arial-Regular" pitchFamily="34" charset="0"/>
                <a:ea typeface="Arial-Regular" pitchFamily="34" charset="-122"/>
                <a:cs typeface="Arial-Regular" pitchFamily="34" charset="-120"/>
              </a:rPr>
              <a:t>. </a:t>
            </a:r>
          </a:p>
          <a:p>
            <a:pPr marL="0" indent="0" algn="ctr">
              <a:lnSpc>
                <a:spcPts val="2670"/>
              </a:lnSpc>
              <a:buNone/>
            </a:pPr>
            <a:endParaRPr lang="en-US" sz="2400" dirty="0">
              <a:solidFill>
                <a:srgbClr val="0D2646"/>
              </a:solidFill>
              <a:latin typeface="Arial-Regular" pitchFamily="34" charset="0"/>
              <a:ea typeface="Arial-Regular" pitchFamily="34" charset="-122"/>
              <a:cs typeface="Arial-Regular" pitchFamily="34" charset="-120"/>
            </a:endParaRPr>
          </a:p>
          <a:p>
            <a:pPr marL="0" indent="0" algn="ctr">
              <a:lnSpc>
                <a:spcPts val="2670"/>
              </a:lnSpc>
              <a:buNone/>
            </a:pPr>
            <a:r>
              <a:rPr lang="en-US" sz="2400" dirty="0">
                <a:solidFill>
                  <a:srgbClr val="0D2646"/>
                </a:solidFill>
                <a:latin typeface="Arial-Regular" pitchFamily="34" charset="0"/>
                <a:ea typeface="Arial-Regular" pitchFamily="34" charset="-122"/>
                <a:cs typeface="Arial-Regular" pitchFamily="34" charset="-120"/>
              </a:rPr>
              <a:t>93837 37064 | dm.contact@rltinst.net | www.rltsolutions.in</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0"/>
            <a:ext cx="14630400" cy="8348472"/>
          </a:xfrm>
          <a:prstGeom prst="rect">
            <a:avLst/>
          </a:prstGeom>
        </p:spPr>
      </p:pic>
      <p:pic>
        <p:nvPicPr>
          <p:cNvPr id="3" name="Image 1" descr="preencoded.png"/>
          <p:cNvPicPr>
            <a:picLocks noChangeAspect="1"/>
          </p:cNvPicPr>
          <p:nvPr/>
        </p:nvPicPr>
        <p:blipFill>
          <a:blip r:embed="rId4"/>
          <a:stretch>
            <a:fillRect/>
          </a:stretch>
        </p:blipFill>
        <p:spPr>
          <a:xfrm>
            <a:off x="10902914" y="59739"/>
            <a:ext cx="5230368" cy="8348472"/>
          </a:xfrm>
          <a:prstGeom prst="rect">
            <a:avLst/>
          </a:prstGeom>
        </p:spPr>
      </p:pic>
      <p:sp>
        <p:nvSpPr>
          <p:cNvPr id="9" name="Text 5"/>
          <p:cNvSpPr/>
          <p:nvPr/>
        </p:nvSpPr>
        <p:spPr>
          <a:xfrm>
            <a:off x="4837176" y="459968"/>
            <a:ext cx="1224643" cy="760257"/>
          </a:xfrm>
          <a:prstGeom prst="rect">
            <a:avLst/>
          </a:prstGeom>
          <a:noFill/>
          <a:ln/>
        </p:spPr>
        <p:txBody>
          <a:bodyPr wrap="none" lIns="0" tIns="0" rIns="0" bIns="0" rtlCol="0" anchor="ctr"/>
          <a:lstStyle/>
          <a:p>
            <a:pPr marL="0" indent="0" algn="l">
              <a:lnSpc>
                <a:spcPts val="4250"/>
              </a:lnSpc>
              <a:buNone/>
            </a:pPr>
            <a:r>
              <a:rPr lang="en-US" sz="5400" b="1" u="sng" dirty="0">
                <a:solidFill>
                  <a:srgbClr val="003170"/>
                </a:solidFill>
                <a:latin typeface="思源黑体-思源黑体-Bold" pitchFamily="34" charset="0"/>
                <a:ea typeface="思源黑体-思源黑体-Bold" pitchFamily="34" charset="-122"/>
                <a:cs typeface="思源黑体-思源黑体-Bold" pitchFamily="34" charset="-120"/>
              </a:rPr>
              <a:t>STP</a:t>
            </a:r>
            <a:endParaRPr lang="en-US" sz="5400" b="1" u="sng" dirty="0"/>
          </a:p>
        </p:txBody>
      </p:sp>
      <p:pic>
        <p:nvPicPr>
          <p:cNvPr id="7" name="Picture 6">
            <a:extLst>
              <a:ext uri="{FF2B5EF4-FFF2-40B4-BE49-F238E27FC236}">
                <a16:creationId xmlns:a16="http://schemas.microsoft.com/office/drawing/2014/main" id="{E001BC27-DF5F-4BBC-A661-044E916163F8}"/>
              </a:ext>
            </a:extLst>
          </p:cNvPr>
          <p:cNvPicPr>
            <a:picLocks noChangeAspect="1"/>
          </p:cNvPicPr>
          <p:nvPr/>
        </p:nvPicPr>
        <p:blipFill>
          <a:blip r:embed="rId5"/>
          <a:stretch>
            <a:fillRect/>
          </a:stretch>
        </p:blipFill>
        <p:spPr>
          <a:xfrm>
            <a:off x="1554590" y="1566224"/>
            <a:ext cx="9348324" cy="6203408"/>
          </a:xfrm>
          <a:prstGeom prst="rect">
            <a:avLst/>
          </a:prstGeom>
        </p:spPr>
      </p:pic>
    </p:spTree>
    <p:extLst>
      <p:ext uri="{BB962C8B-B14F-4D97-AF65-F5344CB8AC3E}">
        <p14:creationId xmlns:p14="http://schemas.microsoft.com/office/powerpoint/2010/main" val="705065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11494"/>
            <a:ext cx="14630400" cy="8348472"/>
          </a:xfrm>
          <a:prstGeom prst="rect">
            <a:avLst/>
          </a:prstGeom>
        </p:spPr>
      </p:pic>
      <p:pic>
        <p:nvPicPr>
          <p:cNvPr id="3" name="Image 1" descr="preencoded.png"/>
          <p:cNvPicPr>
            <a:picLocks noChangeAspect="1"/>
          </p:cNvPicPr>
          <p:nvPr/>
        </p:nvPicPr>
        <p:blipFill>
          <a:blip r:embed="rId4"/>
          <a:stretch>
            <a:fillRect/>
          </a:stretch>
        </p:blipFill>
        <p:spPr>
          <a:xfrm>
            <a:off x="10372563" y="0"/>
            <a:ext cx="5230368" cy="8348472"/>
          </a:xfrm>
          <a:prstGeom prst="rect">
            <a:avLst/>
          </a:prstGeom>
        </p:spPr>
      </p:pic>
      <p:sp>
        <p:nvSpPr>
          <p:cNvPr id="9" name="Text 5"/>
          <p:cNvSpPr/>
          <p:nvPr/>
        </p:nvSpPr>
        <p:spPr>
          <a:xfrm>
            <a:off x="5298622" y="896413"/>
            <a:ext cx="1355270"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WTP</a:t>
            </a:r>
            <a:endParaRPr lang="en-US" sz="4800" b="1" u="sng" dirty="0"/>
          </a:p>
        </p:txBody>
      </p:sp>
      <p:sp>
        <p:nvSpPr>
          <p:cNvPr id="12" name="Text 8"/>
          <p:cNvSpPr/>
          <p:nvPr/>
        </p:nvSpPr>
        <p:spPr>
          <a:xfrm>
            <a:off x="989837" y="1857472"/>
            <a:ext cx="9213886" cy="4935214"/>
          </a:xfrm>
          <a:prstGeom prst="rect">
            <a:avLst/>
          </a:prstGeom>
          <a:noFill/>
          <a:ln/>
        </p:spPr>
        <p:txBody>
          <a:bodyPr wrap="square" lIns="0" tIns="0" rIns="0" bIns="0" rtlCol="0" anchor="ctr"/>
          <a:lstStyle/>
          <a:p>
            <a:pPr marL="0" indent="0" algn="l">
              <a:lnSpc>
                <a:spcPct val="150000"/>
              </a:lnSpc>
              <a:buNone/>
            </a:pPr>
            <a:r>
              <a:rPr lang="en-US" sz="2400" b="1" dirty="0">
                <a:solidFill>
                  <a:srgbClr val="0D2646"/>
                </a:solidFill>
                <a:latin typeface="Arial-Regular" pitchFamily="34" charset="0"/>
                <a:ea typeface="Arial-Regular" pitchFamily="34" charset="-122"/>
                <a:cs typeface="Arial-Regular" pitchFamily="34" charset="-120"/>
              </a:rPr>
              <a:t>Pre Qualification Requirement as per the requirement of YTIPL</a:t>
            </a:r>
          </a:p>
          <a:p>
            <a:pPr marL="342900" indent="-342900" algn="l">
              <a:lnSpc>
                <a:spcPct val="150000"/>
              </a:lnSpc>
              <a:buFont typeface="Arial" panose="020B0604020202020204" pitchFamily="34" charset="0"/>
              <a:buChar char="•"/>
            </a:pPr>
            <a:r>
              <a:rPr lang="en-US" sz="2400" dirty="0">
                <a:solidFill>
                  <a:srgbClr val="0D2646"/>
                </a:solidFill>
                <a:latin typeface="Arial-Regular" pitchFamily="34" charset="0"/>
                <a:ea typeface="Arial-Regular" pitchFamily="34" charset="-122"/>
              </a:rPr>
              <a:t>Must have experience in construction and operation of ultra-pure water systems with daily water production capacity ≥3000KLD, and have no less approval and inspection. (If there is no experience in the above scale engineering projects, it is above scale engineering projects, it is required to have less than 3 projects with the water production capacity ≥1000KLD for ultra-pure water system construction and operation</a:t>
            </a:r>
            <a:endParaRPr lang="en-US" sz="2400" dirty="0"/>
          </a:p>
        </p:txBody>
      </p:sp>
    </p:spTree>
    <p:extLst>
      <p:ext uri="{BB962C8B-B14F-4D97-AF65-F5344CB8AC3E}">
        <p14:creationId xmlns:p14="http://schemas.microsoft.com/office/powerpoint/2010/main" val="384856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9" name="Text 5"/>
          <p:cNvSpPr/>
          <p:nvPr/>
        </p:nvSpPr>
        <p:spPr>
          <a:xfrm>
            <a:off x="201864" y="199434"/>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WTP</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5116395" y="528742"/>
            <a:ext cx="3443697" cy="689392"/>
          </a:xfrm>
          <a:prstGeom prst="rect">
            <a:avLst/>
          </a:prstGeom>
          <a:noFill/>
          <a:ln/>
        </p:spPr>
        <p:txBody>
          <a:bodyPr wrap="square" lIns="0" tIns="0" rIns="0" bIns="0" rtlCol="0" anchor="ctr"/>
          <a:lstStyle/>
          <a:p>
            <a:pPr marL="0" indent="0" algn="l">
              <a:lnSpc>
                <a:spcPct val="150000"/>
              </a:lnSpc>
              <a:buNone/>
            </a:pPr>
            <a:r>
              <a:rPr lang="en-US" sz="2800" b="1" u="sng" dirty="0">
                <a:solidFill>
                  <a:srgbClr val="0D2646"/>
                </a:solidFill>
                <a:latin typeface="Arial-Regular" pitchFamily="34" charset="0"/>
                <a:ea typeface="Arial-Regular" pitchFamily="34" charset="-122"/>
                <a:cs typeface="Arial-Regular" pitchFamily="34" charset="-120"/>
              </a:rPr>
              <a:t>RLT Submittals</a:t>
            </a:r>
            <a:endParaRPr lang="en-US" sz="2800" b="1" u="sng" dirty="0"/>
          </a:p>
        </p:txBody>
      </p:sp>
      <p:sp>
        <p:nvSpPr>
          <p:cNvPr id="10" name="TextBox 9">
            <a:extLst>
              <a:ext uri="{FF2B5EF4-FFF2-40B4-BE49-F238E27FC236}">
                <a16:creationId xmlns:a16="http://schemas.microsoft.com/office/drawing/2014/main" id="{C7F62B59-1CE0-4499-AFBF-E9B01CA6FEC7}"/>
              </a:ext>
            </a:extLst>
          </p:cNvPr>
          <p:cNvSpPr txBox="1"/>
          <p:nvPr/>
        </p:nvSpPr>
        <p:spPr>
          <a:xfrm>
            <a:off x="240441" y="1568546"/>
            <a:ext cx="2339472"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23.10.2025 </a:t>
            </a:r>
            <a:endParaRPr lang="en-US" sz="1800" b="1" u="sng" dirty="0"/>
          </a:p>
        </p:txBody>
      </p:sp>
      <p:sp>
        <p:nvSpPr>
          <p:cNvPr id="11" name="TextBox 10">
            <a:extLst>
              <a:ext uri="{FF2B5EF4-FFF2-40B4-BE49-F238E27FC236}">
                <a16:creationId xmlns:a16="http://schemas.microsoft.com/office/drawing/2014/main" id="{DA141E4B-E926-4430-AC78-ACD23F553F26}"/>
              </a:ext>
            </a:extLst>
          </p:cNvPr>
          <p:cNvSpPr txBox="1"/>
          <p:nvPr/>
        </p:nvSpPr>
        <p:spPr>
          <a:xfrm>
            <a:off x="0" y="4444240"/>
            <a:ext cx="2339471"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24.10.2025 </a:t>
            </a:r>
            <a:endParaRPr lang="en-US" sz="1800" b="1" u="sng" dirty="0"/>
          </a:p>
        </p:txBody>
      </p:sp>
      <p:sp>
        <p:nvSpPr>
          <p:cNvPr id="17" name="TextBox 16">
            <a:extLst>
              <a:ext uri="{FF2B5EF4-FFF2-40B4-BE49-F238E27FC236}">
                <a16:creationId xmlns:a16="http://schemas.microsoft.com/office/drawing/2014/main" id="{F8C4AACD-6FE0-4A7C-9A22-8D4AB07673E3}"/>
              </a:ext>
            </a:extLst>
          </p:cNvPr>
          <p:cNvSpPr txBox="1"/>
          <p:nvPr/>
        </p:nvSpPr>
        <p:spPr>
          <a:xfrm>
            <a:off x="1368999" y="3873307"/>
            <a:ext cx="11949204" cy="456535"/>
          </a:xfrm>
          <a:prstGeom prst="rect">
            <a:avLst/>
          </a:prstGeom>
          <a:noFill/>
        </p:spPr>
        <p:txBody>
          <a:bodyPr wrap="square">
            <a:spAutoFit/>
          </a:bodyPr>
          <a:lstStyle/>
          <a:p>
            <a:pPr marL="0" indent="0" algn="l">
              <a:lnSpc>
                <a:spcPct val="150000"/>
              </a:lnSpc>
              <a:buNone/>
            </a:pPr>
            <a:r>
              <a:rPr lang="en-US" sz="1800" b="1" dirty="0">
                <a:solidFill>
                  <a:srgbClr val="0D2646"/>
                </a:solidFill>
                <a:latin typeface="Arial-Regular" pitchFamily="34" charset="0"/>
                <a:ea typeface="Arial-Regular" pitchFamily="34" charset="-122"/>
                <a:cs typeface="Arial-Regular" pitchFamily="34" charset="-120"/>
              </a:rPr>
              <a:t>YTIPL not Cleared and requested for the following information </a:t>
            </a:r>
            <a:r>
              <a:rPr lang="en-US" sz="1800" b="1" dirty="0">
                <a:solidFill>
                  <a:srgbClr val="0D2646"/>
                </a:solidFill>
                <a:latin typeface="Arial-Regular" pitchFamily="34" charset="0"/>
                <a:ea typeface="Arial-Regular" pitchFamily="34" charset="-122"/>
              </a:rPr>
              <a:t>P &amp; ID, BOQs,  Inlet &amp; Outlet Characteristics</a:t>
            </a:r>
          </a:p>
        </p:txBody>
      </p:sp>
      <p:sp>
        <p:nvSpPr>
          <p:cNvPr id="19" name="TextBox 18">
            <a:extLst>
              <a:ext uri="{FF2B5EF4-FFF2-40B4-BE49-F238E27FC236}">
                <a16:creationId xmlns:a16="http://schemas.microsoft.com/office/drawing/2014/main" id="{26BD7577-AFE8-4EAB-B4CA-B936F98C9B78}"/>
              </a:ext>
            </a:extLst>
          </p:cNvPr>
          <p:cNvSpPr txBox="1"/>
          <p:nvPr/>
        </p:nvSpPr>
        <p:spPr>
          <a:xfrm>
            <a:off x="-363281" y="7084730"/>
            <a:ext cx="13817586" cy="577850"/>
          </a:xfrm>
          <a:prstGeom prst="rect">
            <a:avLst/>
          </a:prstGeom>
          <a:noFill/>
        </p:spPr>
        <p:txBody>
          <a:bodyPr wrap="square">
            <a:spAutoFit/>
          </a:bodyPr>
          <a:lstStyle/>
          <a:p>
            <a:pPr marL="0" indent="0" algn="ctr">
              <a:lnSpc>
                <a:spcPct val="150000"/>
              </a:lnSpc>
              <a:buNone/>
            </a:pPr>
            <a:r>
              <a:rPr lang="en-US" sz="2400" b="1" dirty="0">
                <a:solidFill>
                  <a:srgbClr val="0D2646"/>
                </a:solidFill>
                <a:latin typeface="Arial-Regular" pitchFamily="34" charset="0"/>
                <a:ea typeface="Arial-Regular" pitchFamily="34" charset="-122"/>
                <a:cs typeface="Arial-Regular" pitchFamily="34" charset="-120"/>
              </a:rPr>
              <a:t>YTIPL Cleared on 24.10.2025</a:t>
            </a:r>
            <a:endParaRPr lang="en-US" sz="2400" b="1" dirty="0">
              <a:solidFill>
                <a:srgbClr val="0D2646"/>
              </a:solidFill>
              <a:latin typeface="Arial-Regular" pitchFamily="34" charset="0"/>
              <a:ea typeface="Arial-Regular" pitchFamily="34" charset="-122"/>
            </a:endParaRPr>
          </a:p>
        </p:txBody>
      </p:sp>
      <p:graphicFrame>
        <p:nvGraphicFramePr>
          <p:cNvPr id="7" name="Object 6">
            <a:extLst>
              <a:ext uri="{FF2B5EF4-FFF2-40B4-BE49-F238E27FC236}">
                <a16:creationId xmlns:a16="http://schemas.microsoft.com/office/drawing/2014/main" id="{58B989E4-C2F8-41FE-BF20-E240D4A0A35D}"/>
              </a:ext>
            </a:extLst>
          </p:cNvPr>
          <p:cNvGraphicFramePr>
            <a:graphicFrameLocks noChangeAspect="1"/>
          </p:cNvGraphicFramePr>
          <p:nvPr>
            <p:extLst>
              <p:ext uri="{D42A27DB-BD31-4B8C-83A1-F6EECF244321}">
                <p14:modId xmlns:p14="http://schemas.microsoft.com/office/powerpoint/2010/main" val="720918478"/>
              </p:ext>
            </p:extLst>
          </p:nvPr>
        </p:nvGraphicFramePr>
        <p:xfrm>
          <a:off x="2820354" y="1754132"/>
          <a:ext cx="7564617" cy="1991534"/>
        </p:xfrm>
        <a:graphic>
          <a:graphicData uri="http://schemas.openxmlformats.org/presentationml/2006/ole">
            <mc:AlternateContent xmlns:mc="http://schemas.openxmlformats.org/markup-compatibility/2006">
              <mc:Choice xmlns:v="urn:schemas-microsoft-com:vml" Requires="v">
                <p:oleObj spid="_x0000_s9364" name="Worksheet" r:id="rId5" imgW="4486328" imgH="1180942" progId="Excel.Sheet.12">
                  <p:link updateAutomatic="1"/>
                </p:oleObj>
              </mc:Choice>
              <mc:Fallback>
                <p:oleObj name="Worksheet" r:id="rId5" imgW="4486328" imgH="1180942" progId="Excel.Sheet.12">
                  <p:link updateAutomatic="1"/>
                  <p:pic>
                    <p:nvPicPr>
                      <p:cNvPr id="0" name=""/>
                      <p:cNvPicPr/>
                      <p:nvPr/>
                    </p:nvPicPr>
                    <p:blipFill>
                      <a:blip r:embed="rId6"/>
                      <a:stretch>
                        <a:fillRect/>
                      </a:stretch>
                    </p:blipFill>
                    <p:spPr>
                      <a:xfrm>
                        <a:off x="2820354" y="1754132"/>
                        <a:ext cx="7564617" cy="1991534"/>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E1BA7337-94AF-4E93-98F8-B87B38DB8FE6}"/>
              </a:ext>
            </a:extLst>
          </p:cNvPr>
          <p:cNvGraphicFramePr>
            <a:graphicFrameLocks noChangeAspect="1"/>
          </p:cNvGraphicFramePr>
          <p:nvPr>
            <p:extLst>
              <p:ext uri="{D42A27DB-BD31-4B8C-83A1-F6EECF244321}">
                <p14:modId xmlns:p14="http://schemas.microsoft.com/office/powerpoint/2010/main" val="201163426"/>
              </p:ext>
            </p:extLst>
          </p:nvPr>
        </p:nvGraphicFramePr>
        <p:xfrm>
          <a:off x="1354225" y="5009685"/>
          <a:ext cx="11921950" cy="2041881"/>
        </p:xfrm>
        <a:graphic>
          <a:graphicData uri="http://schemas.openxmlformats.org/presentationml/2006/ole">
            <mc:AlternateContent xmlns:mc="http://schemas.openxmlformats.org/markup-compatibility/2006">
              <mc:Choice xmlns:v="urn:schemas-microsoft-com:vml" Requires="v">
                <p:oleObj spid="_x0000_s9365" name="Worksheet" r:id="rId7" imgW="6895909" imgH="1180942" progId="Excel.Sheet.12">
                  <p:link updateAutomatic="1"/>
                </p:oleObj>
              </mc:Choice>
              <mc:Fallback>
                <p:oleObj name="Worksheet" r:id="rId7" imgW="6895909" imgH="1180942" progId="Excel.Sheet.12">
                  <p:link updateAutomatic="1"/>
                  <p:pic>
                    <p:nvPicPr>
                      <p:cNvPr id="0" name=""/>
                      <p:cNvPicPr/>
                      <p:nvPr/>
                    </p:nvPicPr>
                    <p:blipFill>
                      <a:blip r:embed="rId8"/>
                      <a:stretch>
                        <a:fillRect/>
                      </a:stretch>
                    </p:blipFill>
                    <p:spPr>
                      <a:xfrm>
                        <a:off x="1354225" y="5009685"/>
                        <a:ext cx="11921950" cy="2041881"/>
                      </a:xfrm>
                      <a:prstGeom prst="rect">
                        <a:avLst/>
                      </a:prstGeom>
                    </p:spPr>
                  </p:pic>
                </p:oleObj>
              </mc:Fallback>
            </mc:AlternateContent>
          </a:graphicData>
        </a:graphic>
      </p:graphicFrame>
    </p:spTree>
    <p:extLst>
      <p:ext uri="{BB962C8B-B14F-4D97-AF65-F5344CB8AC3E}">
        <p14:creationId xmlns:p14="http://schemas.microsoft.com/office/powerpoint/2010/main" val="3086916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7257"/>
            <a:ext cx="14630400" cy="8348472"/>
          </a:xfrm>
          <a:prstGeom prst="rect">
            <a:avLst/>
          </a:prstGeom>
        </p:spPr>
      </p:pic>
      <p:sp>
        <p:nvSpPr>
          <p:cNvPr id="9" name="Text 5"/>
          <p:cNvSpPr/>
          <p:nvPr/>
        </p:nvSpPr>
        <p:spPr>
          <a:xfrm>
            <a:off x="5535387" y="0"/>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ETP</a:t>
            </a:r>
            <a:endParaRPr lang="en-US" sz="4800" b="1" u="sng" dirty="0"/>
          </a:p>
        </p:txBody>
      </p:sp>
      <p:sp>
        <p:nvSpPr>
          <p:cNvPr id="12" name="Text 8"/>
          <p:cNvSpPr/>
          <p:nvPr/>
        </p:nvSpPr>
        <p:spPr>
          <a:xfrm>
            <a:off x="740339" y="1215512"/>
            <a:ext cx="9213886" cy="6670447"/>
          </a:xfrm>
          <a:prstGeom prst="rect">
            <a:avLst/>
          </a:prstGeom>
          <a:noFill/>
          <a:ln/>
        </p:spPr>
        <p:txBody>
          <a:bodyPr wrap="square" lIns="0" tIns="0" rIns="0" bIns="0" rtlCol="0" anchor="ctr"/>
          <a:lstStyle/>
          <a:p>
            <a:pPr marL="0" indent="0" algn="l">
              <a:lnSpc>
                <a:spcPct val="150000"/>
              </a:lnSpc>
              <a:buNone/>
            </a:pPr>
            <a:r>
              <a:rPr lang="en-US" sz="2400" b="1" dirty="0">
                <a:solidFill>
                  <a:srgbClr val="0D2646"/>
                </a:solidFill>
                <a:latin typeface="Arial-Regular" pitchFamily="34" charset="0"/>
                <a:ea typeface="Arial-Regular" pitchFamily="34" charset="-122"/>
                <a:cs typeface="Arial-Regular" pitchFamily="34" charset="-120"/>
              </a:rPr>
              <a:t>Pre Qualification Requirement as per the requirement of YTIPL</a:t>
            </a:r>
          </a:p>
          <a:p>
            <a:pPr marL="342900" indent="-342900" algn="l">
              <a:lnSpc>
                <a:spcPct val="150000"/>
              </a:lnSpc>
              <a:buFont typeface="Arial" panose="020B0604020202020204" pitchFamily="34" charset="0"/>
              <a:buChar char="•"/>
            </a:pPr>
            <a:r>
              <a:rPr lang="en-US" sz="2400" dirty="0">
                <a:solidFill>
                  <a:srgbClr val="0D2646"/>
                </a:solidFill>
                <a:latin typeface="Arial-Regular" pitchFamily="34" charset="0"/>
                <a:ea typeface="Arial-Regular" pitchFamily="34" charset="-122"/>
              </a:rPr>
              <a:t>Must have experience in construction or operating industrial wastewater with the capacity of ≥5000 KLD and </a:t>
            </a:r>
            <a:r>
              <a:rPr lang="en-US" sz="2400" b="1" dirty="0">
                <a:solidFill>
                  <a:srgbClr val="0D2646"/>
                </a:solidFill>
                <a:latin typeface="Arial-Regular" pitchFamily="34" charset="0"/>
                <a:ea typeface="Arial-Regular" pitchFamily="34" charset="-122"/>
              </a:rPr>
              <a:t>Zero Liquid Discharge (ZLD)</a:t>
            </a:r>
            <a:r>
              <a:rPr lang="en-US" sz="2400" dirty="0">
                <a:solidFill>
                  <a:srgbClr val="0D2646"/>
                </a:solidFill>
                <a:latin typeface="Arial-Regular" pitchFamily="34" charset="0"/>
                <a:ea typeface="Arial-Regular" pitchFamily="34" charset="-122"/>
              </a:rPr>
              <a:t> systems. </a:t>
            </a:r>
          </a:p>
          <a:p>
            <a:pPr marL="342900" indent="-342900" algn="l">
              <a:lnSpc>
                <a:spcPct val="150000"/>
              </a:lnSpc>
              <a:buFont typeface="Arial" panose="020B0604020202020204" pitchFamily="34" charset="0"/>
              <a:buChar char="•"/>
            </a:pPr>
            <a:r>
              <a:rPr lang="en-US" sz="2400" dirty="0">
                <a:solidFill>
                  <a:srgbClr val="0D2646"/>
                </a:solidFill>
                <a:latin typeface="Arial-Regular" pitchFamily="34" charset="0"/>
                <a:ea typeface="Arial-Regular" pitchFamily="34" charset="-122"/>
              </a:rPr>
              <a:t>These Projects must have undergone official overview and acceptance approval. (including physic-chemical systems, biochemical systems, UF/RO membrane systems, and evaporation crystallization systems.) (If there is no experience in the above scale engineering projects, it is required to have no less than 3 projects with treatment capacity ≥2000 KLD for industrial wastewater and Zero Discharge (ZLD) construction and operation experience.)</a:t>
            </a:r>
            <a:endParaRPr lang="en-US" sz="2400" dirty="0"/>
          </a:p>
        </p:txBody>
      </p:sp>
      <p:pic>
        <p:nvPicPr>
          <p:cNvPr id="11" name="Image 1" descr="preencoded.png">
            <a:extLst>
              <a:ext uri="{FF2B5EF4-FFF2-40B4-BE49-F238E27FC236}">
                <a16:creationId xmlns:a16="http://schemas.microsoft.com/office/drawing/2014/main" id="{5764426A-2DF7-4FB4-8CC6-7FA242D50A79}"/>
              </a:ext>
            </a:extLst>
          </p:cNvPr>
          <p:cNvPicPr>
            <a:picLocks noChangeAspect="1"/>
          </p:cNvPicPr>
          <p:nvPr/>
        </p:nvPicPr>
        <p:blipFill>
          <a:blip r:embed="rId4"/>
          <a:stretch>
            <a:fillRect/>
          </a:stretch>
        </p:blipFill>
        <p:spPr>
          <a:xfrm>
            <a:off x="10372563" y="0"/>
            <a:ext cx="5230368" cy="8348472"/>
          </a:xfrm>
          <a:prstGeom prst="rect">
            <a:avLst/>
          </a:prstGeom>
        </p:spPr>
      </p:pic>
    </p:spTree>
    <p:extLst>
      <p:ext uri="{BB962C8B-B14F-4D97-AF65-F5344CB8AC3E}">
        <p14:creationId xmlns:p14="http://schemas.microsoft.com/office/powerpoint/2010/main" val="31661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alphaModFix amt="85000"/>
          </a:blip>
          <a:stretch>
            <a:fillRect/>
          </a:stretch>
        </p:blipFill>
        <p:spPr>
          <a:xfrm>
            <a:off x="0" y="-7257"/>
            <a:ext cx="14630400" cy="8348472"/>
          </a:xfrm>
          <a:prstGeom prst="rect">
            <a:avLst/>
          </a:prstGeom>
        </p:spPr>
      </p:pic>
      <p:sp>
        <p:nvSpPr>
          <p:cNvPr id="9" name="Text 5"/>
          <p:cNvSpPr/>
          <p:nvPr/>
        </p:nvSpPr>
        <p:spPr>
          <a:xfrm>
            <a:off x="163287" y="-7257"/>
            <a:ext cx="1208313"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ETP</a:t>
            </a:r>
            <a:endParaRPr lang="en-US" sz="4800" b="1" u="sng" dirty="0"/>
          </a:p>
        </p:txBody>
      </p:sp>
      <p:sp>
        <p:nvSpPr>
          <p:cNvPr id="13" name="Text 8">
            <a:extLst>
              <a:ext uri="{FF2B5EF4-FFF2-40B4-BE49-F238E27FC236}">
                <a16:creationId xmlns:a16="http://schemas.microsoft.com/office/drawing/2014/main" id="{D0CFF14D-4D3C-48E6-821B-B40503DF5C36}"/>
              </a:ext>
            </a:extLst>
          </p:cNvPr>
          <p:cNvSpPr/>
          <p:nvPr/>
        </p:nvSpPr>
        <p:spPr>
          <a:xfrm>
            <a:off x="5247024" y="-129354"/>
            <a:ext cx="3443697" cy="689392"/>
          </a:xfrm>
          <a:prstGeom prst="rect">
            <a:avLst/>
          </a:prstGeom>
          <a:noFill/>
          <a:ln/>
        </p:spPr>
        <p:txBody>
          <a:bodyPr wrap="square" lIns="0" tIns="0" rIns="0" bIns="0" rtlCol="0" anchor="ctr"/>
          <a:lstStyle/>
          <a:p>
            <a:pPr marL="0" indent="0" algn="l">
              <a:lnSpc>
                <a:spcPct val="150000"/>
              </a:lnSpc>
              <a:buNone/>
            </a:pPr>
            <a:r>
              <a:rPr lang="en-US" sz="2800" b="1" u="sng" dirty="0">
                <a:solidFill>
                  <a:srgbClr val="0D2646"/>
                </a:solidFill>
                <a:latin typeface="Arial-Regular" pitchFamily="34" charset="0"/>
                <a:ea typeface="Arial-Regular" pitchFamily="34" charset="-122"/>
                <a:cs typeface="Arial-Regular" pitchFamily="34" charset="-120"/>
              </a:rPr>
              <a:t>RLT Submittals</a:t>
            </a:r>
            <a:endParaRPr lang="en-US" sz="2800" b="1" u="sng" dirty="0"/>
          </a:p>
        </p:txBody>
      </p:sp>
      <p:sp>
        <p:nvSpPr>
          <p:cNvPr id="15" name="Text 8">
            <a:extLst>
              <a:ext uri="{FF2B5EF4-FFF2-40B4-BE49-F238E27FC236}">
                <a16:creationId xmlns:a16="http://schemas.microsoft.com/office/drawing/2014/main" id="{4C09C948-9948-437E-9A5B-713A90D1ED04}"/>
              </a:ext>
            </a:extLst>
          </p:cNvPr>
          <p:cNvSpPr/>
          <p:nvPr/>
        </p:nvSpPr>
        <p:spPr>
          <a:xfrm>
            <a:off x="4715796" y="7729254"/>
            <a:ext cx="1929934" cy="463075"/>
          </a:xfrm>
          <a:prstGeom prst="rect">
            <a:avLst/>
          </a:prstGeom>
          <a:noFill/>
          <a:ln/>
        </p:spPr>
        <p:txBody>
          <a:bodyPr wrap="square" lIns="0" tIns="0" rIns="0" bIns="0" rtlCol="0" anchor="ctr"/>
          <a:lstStyle/>
          <a:p>
            <a:pPr marL="0" indent="0" algn="l">
              <a:lnSpc>
                <a:spcPct val="150000"/>
              </a:lnSpc>
              <a:buNone/>
            </a:pPr>
            <a:r>
              <a:rPr lang="en-US" sz="1600" b="1" dirty="0">
                <a:solidFill>
                  <a:srgbClr val="0D2646"/>
                </a:solidFill>
                <a:latin typeface="Arial-Regular" pitchFamily="34" charset="0"/>
                <a:ea typeface="Arial-Regular" pitchFamily="34" charset="-122"/>
              </a:rPr>
              <a:t>YTIPL Cleared ETP</a:t>
            </a:r>
            <a:endParaRPr lang="en-US" sz="1600" b="1" dirty="0"/>
          </a:p>
        </p:txBody>
      </p:sp>
      <p:sp>
        <p:nvSpPr>
          <p:cNvPr id="10" name="TextBox 9">
            <a:extLst>
              <a:ext uri="{FF2B5EF4-FFF2-40B4-BE49-F238E27FC236}">
                <a16:creationId xmlns:a16="http://schemas.microsoft.com/office/drawing/2014/main" id="{C7F62B59-1CE0-4499-AFBF-E9B01CA6FEC7}"/>
              </a:ext>
            </a:extLst>
          </p:cNvPr>
          <p:cNvSpPr txBox="1"/>
          <p:nvPr/>
        </p:nvSpPr>
        <p:spPr>
          <a:xfrm>
            <a:off x="201864" y="486958"/>
            <a:ext cx="2339472"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23.10.2025 </a:t>
            </a:r>
            <a:endParaRPr lang="en-US" sz="1800" b="1" u="sng" dirty="0"/>
          </a:p>
        </p:txBody>
      </p:sp>
      <p:sp>
        <p:nvSpPr>
          <p:cNvPr id="11" name="TextBox 10">
            <a:extLst>
              <a:ext uri="{FF2B5EF4-FFF2-40B4-BE49-F238E27FC236}">
                <a16:creationId xmlns:a16="http://schemas.microsoft.com/office/drawing/2014/main" id="{DA141E4B-E926-4430-AC78-ACD23F553F26}"/>
              </a:ext>
            </a:extLst>
          </p:cNvPr>
          <p:cNvSpPr txBox="1"/>
          <p:nvPr/>
        </p:nvSpPr>
        <p:spPr>
          <a:xfrm>
            <a:off x="50488" y="2424462"/>
            <a:ext cx="2339471"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24.10.2025 </a:t>
            </a:r>
            <a:endParaRPr lang="en-US" sz="1800" b="1" u="sng" dirty="0"/>
          </a:p>
        </p:txBody>
      </p:sp>
      <p:sp>
        <p:nvSpPr>
          <p:cNvPr id="14" name="TextBox 13">
            <a:extLst>
              <a:ext uri="{FF2B5EF4-FFF2-40B4-BE49-F238E27FC236}">
                <a16:creationId xmlns:a16="http://schemas.microsoft.com/office/drawing/2014/main" id="{3E25C9B8-B421-45D0-923E-74BAEC3EF420}"/>
              </a:ext>
            </a:extLst>
          </p:cNvPr>
          <p:cNvSpPr txBox="1"/>
          <p:nvPr/>
        </p:nvSpPr>
        <p:spPr>
          <a:xfrm>
            <a:off x="0" y="5383857"/>
            <a:ext cx="2339471" cy="463075"/>
          </a:xfrm>
          <a:prstGeom prst="rect">
            <a:avLst/>
          </a:prstGeom>
          <a:noFill/>
        </p:spPr>
        <p:txBody>
          <a:bodyPr wrap="square">
            <a:spAutoFit/>
          </a:bodyPr>
          <a:lstStyle/>
          <a:p>
            <a:pPr marL="0" indent="0" algn="l">
              <a:lnSpc>
                <a:spcPct val="150000"/>
              </a:lnSpc>
              <a:buNone/>
            </a:pPr>
            <a:r>
              <a:rPr lang="en-US" sz="1800" b="1" u="sng" dirty="0">
                <a:solidFill>
                  <a:srgbClr val="0D2646"/>
                </a:solidFill>
                <a:latin typeface="Arial-Regular" pitchFamily="34" charset="0"/>
                <a:ea typeface="Arial-Regular" pitchFamily="34" charset="-122"/>
                <a:cs typeface="Arial-Regular" pitchFamily="34" charset="-120"/>
              </a:rPr>
              <a:t>Date: 29.10.2025 </a:t>
            </a:r>
            <a:endParaRPr lang="en-US" sz="1800" b="1" u="sng" dirty="0"/>
          </a:p>
        </p:txBody>
      </p:sp>
      <p:sp>
        <p:nvSpPr>
          <p:cNvPr id="17" name="TextBox 16">
            <a:extLst>
              <a:ext uri="{FF2B5EF4-FFF2-40B4-BE49-F238E27FC236}">
                <a16:creationId xmlns:a16="http://schemas.microsoft.com/office/drawing/2014/main" id="{F8C4AACD-6FE0-4A7C-9A22-8D4AB07673E3}"/>
              </a:ext>
            </a:extLst>
          </p:cNvPr>
          <p:cNvSpPr txBox="1"/>
          <p:nvPr/>
        </p:nvSpPr>
        <p:spPr>
          <a:xfrm>
            <a:off x="1371600" y="2125202"/>
            <a:ext cx="11949204" cy="456535"/>
          </a:xfrm>
          <a:prstGeom prst="rect">
            <a:avLst/>
          </a:prstGeom>
          <a:noFill/>
        </p:spPr>
        <p:txBody>
          <a:bodyPr wrap="square">
            <a:spAutoFit/>
          </a:bodyPr>
          <a:lstStyle/>
          <a:p>
            <a:pPr marL="0" indent="0" algn="l">
              <a:lnSpc>
                <a:spcPct val="150000"/>
              </a:lnSpc>
              <a:buNone/>
            </a:pPr>
            <a:r>
              <a:rPr lang="en-US" sz="1800" b="1" dirty="0">
                <a:solidFill>
                  <a:srgbClr val="0D2646"/>
                </a:solidFill>
                <a:latin typeface="Arial-Regular" pitchFamily="34" charset="0"/>
                <a:ea typeface="Arial-Regular" pitchFamily="34" charset="-122"/>
                <a:cs typeface="Arial-Regular" pitchFamily="34" charset="-120"/>
              </a:rPr>
              <a:t>YTIPL not Cleared and requested for the following information </a:t>
            </a:r>
            <a:r>
              <a:rPr lang="en-US" sz="1800" b="1" dirty="0">
                <a:solidFill>
                  <a:srgbClr val="0D2646"/>
                </a:solidFill>
                <a:latin typeface="Arial-Regular" pitchFamily="34" charset="0"/>
                <a:ea typeface="Arial-Regular" pitchFamily="34" charset="-122"/>
              </a:rPr>
              <a:t>P &amp; ID, BOQs,  Inlet &amp; Outlet Characteristics</a:t>
            </a:r>
          </a:p>
        </p:txBody>
      </p:sp>
      <p:sp>
        <p:nvSpPr>
          <p:cNvPr id="19" name="TextBox 18">
            <a:extLst>
              <a:ext uri="{FF2B5EF4-FFF2-40B4-BE49-F238E27FC236}">
                <a16:creationId xmlns:a16="http://schemas.microsoft.com/office/drawing/2014/main" id="{26BD7577-AFE8-4EAB-B4CA-B936F98C9B78}"/>
              </a:ext>
            </a:extLst>
          </p:cNvPr>
          <p:cNvSpPr txBox="1"/>
          <p:nvPr/>
        </p:nvSpPr>
        <p:spPr>
          <a:xfrm>
            <a:off x="-263063" y="4849145"/>
            <a:ext cx="13817586" cy="872034"/>
          </a:xfrm>
          <a:prstGeom prst="rect">
            <a:avLst/>
          </a:prstGeom>
          <a:noFill/>
        </p:spPr>
        <p:txBody>
          <a:bodyPr wrap="square">
            <a:spAutoFit/>
          </a:bodyPr>
          <a:lstStyle/>
          <a:p>
            <a:pPr marL="0" indent="0" algn="ctr">
              <a:lnSpc>
                <a:spcPct val="150000"/>
              </a:lnSpc>
              <a:buNone/>
            </a:pPr>
            <a:r>
              <a:rPr lang="en-US" sz="1800" b="1" dirty="0">
                <a:solidFill>
                  <a:srgbClr val="0D2646"/>
                </a:solidFill>
                <a:latin typeface="Arial-Regular" pitchFamily="34" charset="0"/>
                <a:ea typeface="Arial-Regular" pitchFamily="34" charset="-122"/>
                <a:cs typeface="Arial-Regular" pitchFamily="34" charset="-120"/>
              </a:rPr>
              <a:t>YTIPL not Cleared and requested for the following information </a:t>
            </a:r>
            <a:r>
              <a:rPr lang="en-US" sz="1800" b="1" dirty="0">
                <a:solidFill>
                  <a:srgbClr val="0D2646"/>
                </a:solidFill>
                <a:latin typeface="Arial-Regular" pitchFamily="34" charset="0"/>
                <a:ea typeface="Arial-Regular" pitchFamily="34" charset="-122"/>
              </a:rPr>
              <a:t>Inlet &amp; Outlet Characteristics, Request to include Heavy metals, TP, BOD, COD, Ni, Cu, Cr</a:t>
            </a:r>
          </a:p>
        </p:txBody>
      </p:sp>
      <p:graphicFrame>
        <p:nvGraphicFramePr>
          <p:cNvPr id="4" name="Object 3">
            <a:extLst>
              <a:ext uri="{FF2B5EF4-FFF2-40B4-BE49-F238E27FC236}">
                <a16:creationId xmlns:a16="http://schemas.microsoft.com/office/drawing/2014/main" id="{5BA86BCF-006D-4397-BE98-4F56327B685E}"/>
              </a:ext>
            </a:extLst>
          </p:cNvPr>
          <p:cNvGraphicFramePr>
            <a:graphicFrameLocks noChangeAspect="1"/>
          </p:cNvGraphicFramePr>
          <p:nvPr>
            <p:extLst>
              <p:ext uri="{D42A27DB-BD31-4B8C-83A1-F6EECF244321}">
                <p14:modId xmlns:p14="http://schemas.microsoft.com/office/powerpoint/2010/main" val="3218479016"/>
              </p:ext>
            </p:extLst>
          </p:nvPr>
        </p:nvGraphicFramePr>
        <p:xfrm>
          <a:off x="3051842" y="860766"/>
          <a:ext cx="7063820" cy="1264436"/>
        </p:xfrm>
        <a:graphic>
          <a:graphicData uri="http://schemas.openxmlformats.org/presentationml/2006/ole">
            <mc:AlternateContent xmlns:mc="http://schemas.openxmlformats.org/markup-compatibility/2006">
              <mc:Choice xmlns:v="urn:schemas-microsoft-com:vml" Requires="v">
                <p:oleObj spid="_x0000_s7427" name="Worksheet" r:id="rId5" imgW="5533936" imgH="990495" progId="Excel.Sheet.12">
                  <p:link updateAutomatic="1"/>
                </p:oleObj>
              </mc:Choice>
              <mc:Fallback>
                <p:oleObj name="Worksheet" r:id="rId5" imgW="5533936" imgH="990495" progId="Excel.Sheet.12">
                  <p:link updateAutomatic="1"/>
                  <p:pic>
                    <p:nvPicPr>
                      <p:cNvPr id="0" name=""/>
                      <p:cNvPicPr/>
                      <p:nvPr/>
                    </p:nvPicPr>
                    <p:blipFill>
                      <a:blip r:embed="rId6"/>
                      <a:stretch>
                        <a:fillRect/>
                      </a:stretch>
                    </p:blipFill>
                    <p:spPr>
                      <a:xfrm>
                        <a:off x="3051842" y="860766"/>
                        <a:ext cx="7063820" cy="126443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DF91066-2DBB-4306-8147-4999A83C1B52}"/>
              </a:ext>
            </a:extLst>
          </p:cNvPr>
          <p:cNvGraphicFramePr>
            <a:graphicFrameLocks noChangeAspect="1"/>
          </p:cNvGraphicFramePr>
          <p:nvPr>
            <p:extLst>
              <p:ext uri="{D42A27DB-BD31-4B8C-83A1-F6EECF244321}">
                <p14:modId xmlns:p14="http://schemas.microsoft.com/office/powerpoint/2010/main" val="2758444951"/>
              </p:ext>
            </p:extLst>
          </p:nvPr>
        </p:nvGraphicFramePr>
        <p:xfrm>
          <a:off x="2114662" y="2773960"/>
          <a:ext cx="10496936" cy="1949431"/>
        </p:xfrm>
        <a:graphic>
          <a:graphicData uri="http://schemas.openxmlformats.org/presentationml/2006/ole">
            <mc:AlternateContent xmlns:mc="http://schemas.openxmlformats.org/markup-compatibility/2006">
              <mc:Choice xmlns:v="urn:schemas-microsoft-com:vml" Requires="v">
                <p:oleObj spid="_x0000_s7428" name="Worksheet" r:id="rId7" imgW="8001018" imgH="1485742" progId="Excel.Sheet.12">
                  <p:link updateAutomatic="1"/>
                </p:oleObj>
              </mc:Choice>
              <mc:Fallback>
                <p:oleObj name="Worksheet" r:id="rId7" imgW="8001018" imgH="1485742" progId="Excel.Sheet.12">
                  <p:link updateAutomatic="1"/>
                  <p:pic>
                    <p:nvPicPr>
                      <p:cNvPr id="0" name=""/>
                      <p:cNvPicPr/>
                      <p:nvPr/>
                    </p:nvPicPr>
                    <p:blipFill>
                      <a:blip r:embed="rId8"/>
                      <a:stretch>
                        <a:fillRect/>
                      </a:stretch>
                    </p:blipFill>
                    <p:spPr>
                      <a:xfrm>
                        <a:off x="2114662" y="2773960"/>
                        <a:ext cx="10496936" cy="194943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DB2F7F7-3448-4A95-BE21-1F0925D9AE6D}"/>
              </a:ext>
            </a:extLst>
          </p:cNvPr>
          <p:cNvGraphicFramePr>
            <a:graphicFrameLocks noChangeAspect="1"/>
          </p:cNvGraphicFramePr>
          <p:nvPr>
            <p:extLst>
              <p:ext uri="{D42A27DB-BD31-4B8C-83A1-F6EECF244321}">
                <p14:modId xmlns:p14="http://schemas.microsoft.com/office/powerpoint/2010/main" val="2235267089"/>
              </p:ext>
            </p:extLst>
          </p:nvPr>
        </p:nvGraphicFramePr>
        <p:xfrm>
          <a:off x="452437" y="5856424"/>
          <a:ext cx="13420725" cy="1723944"/>
        </p:xfrm>
        <a:graphic>
          <a:graphicData uri="http://schemas.openxmlformats.org/presentationml/2006/ole">
            <mc:AlternateContent xmlns:mc="http://schemas.openxmlformats.org/markup-compatibility/2006">
              <mc:Choice xmlns:v="urn:schemas-microsoft-com:vml" Requires="v">
                <p:oleObj spid="_x0000_s7429" name="Worksheet" r:id="rId9" imgW="13420791" imgH="1352471" progId="Excel.Sheet.12">
                  <p:link updateAutomatic="1"/>
                </p:oleObj>
              </mc:Choice>
              <mc:Fallback>
                <p:oleObj name="Worksheet" r:id="rId9" imgW="13420791" imgH="1352471" progId="Excel.Sheet.12">
                  <p:link updateAutomatic="1"/>
                  <p:pic>
                    <p:nvPicPr>
                      <p:cNvPr id="0" name=""/>
                      <p:cNvPicPr/>
                      <p:nvPr/>
                    </p:nvPicPr>
                    <p:blipFill>
                      <a:blip r:embed="rId10"/>
                      <a:stretch>
                        <a:fillRect/>
                      </a:stretch>
                    </p:blipFill>
                    <p:spPr>
                      <a:xfrm>
                        <a:off x="452437" y="5856424"/>
                        <a:ext cx="13420725" cy="1723944"/>
                      </a:xfrm>
                      <a:prstGeom prst="rect">
                        <a:avLst/>
                      </a:prstGeom>
                    </p:spPr>
                  </p:pic>
                </p:oleObj>
              </mc:Fallback>
            </mc:AlternateContent>
          </a:graphicData>
        </a:graphic>
      </p:graphicFrame>
    </p:spTree>
    <p:extLst>
      <p:ext uri="{BB962C8B-B14F-4D97-AF65-F5344CB8AC3E}">
        <p14:creationId xmlns:p14="http://schemas.microsoft.com/office/powerpoint/2010/main" val="3313235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85000"/>
          </a:blip>
          <a:stretch>
            <a:fillRect/>
          </a:stretch>
        </p:blipFill>
        <p:spPr>
          <a:xfrm>
            <a:off x="0" y="11494"/>
            <a:ext cx="14630400" cy="8348472"/>
          </a:xfrm>
          <a:prstGeom prst="rect">
            <a:avLst/>
          </a:prstGeom>
        </p:spPr>
      </p:pic>
      <p:pic>
        <p:nvPicPr>
          <p:cNvPr id="3" name="Image 1" descr="preencoded.png"/>
          <p:cNvPicPr>
            <a:picLocks noChangeAspect="1"/>
          </p:cNvPicPr>
          <p:nvPr/>
        </p:nvPicPr>
        <p:blipFill>
          <a:blip r:embed="rId4"/>
          <a:stretch>
            <a:fillRect/>
          </a:stretch>
        </p:blipFill>
        <p:spPr>
          <a:xfrm>
            <a:off x="10372563" y="0"/>
            <a:ext cx="5230368" cy="8348472"/>
          </a:xfrm>
          <a:prstGeom prst="rect">
            <a:avLst/>
          </a:prstGeom>
        </p:spPr>
      </p:pic>
      <p:sp>
        <p:nvSpPr>
          <p:cNvPr id="9" name="Text 5"/>
          <p:cNvSpPr/>
          <p:nvPr/>
        </p:nvSpPr>
        <p:spPr>
          <a:xfrm>
            <a:off x="5339443" y="125086"/>
            <a:ext cx="718456" cy="760257"/>
          </a:xfrm>
          <a:prstGeom prst="rect">
            <a:avLst/>
          </a:prstGeom>
          <a:noFill/>
          <a:ln/>
        </p:spPr>
        <p:txBody>
          <a:bodyPr wrap="none" lIns="0" tIns="0" rIns="0" bIns="0" rtlCol="0" anchor="ctr"/>
          <a:lstStyle/>
          <a:p>
            <a:pPr marL="0" indent="0" algn="l">
              <a:lnSpc>
                <a:spcPts val="4250"/>
              </a:lnSpc>
              <a:buNone/>
            </a:pPr>
            <a:r>
              <a:rPr lang="en-US" sz="4800" b="1" u="sng" dirty="0">
                <a:solidFill>
                  <a:srgbClr val="003170"/>
                </a:solidFill>
                <a:latin typeface="思源黑体-思源黑体-Bold" pitchFamily="34" charset="0"/>
                <a:ea typeface="思源黑体-思源黑体-Bold" pitchFamily="34" charset="-122"/>
                <a:cs typeface="思源黑体-思源黑体-Bold" pitchFamily="34" charset="-120"/>
              </a:rPr>
              <a:t>DI</a:t>
            </a:r>
            <a:endParaRPr lang="en-US" sz="4800" b="1" u="sng" dirty="0"/>
          </a:p>
        </p:txBody>
      </p:sp>
      <p:sp>
        <p:nvSpPr>
          <p:cNvPr id="12" name="Text 8"/>
          <p:cNvSpPr/>
          <p:nvPr/>
        </p:nvSpPr>
        <p:spPr>
          <a:xfrm>
            <a:off x="859208" y="2467771"/>
            <a:ext cx="9213886" cy="3294058"/>
          </a:xfrm>
          <a:prstGeom prst="rect">
            <a:avLst/>
          </a:prstGeom>
          <a:noFill/>
          <a:ln/>
        </p:spPr>
        <p:txBody>
          <a:bodyPr wrap="square" lIns="0" tIns="0" rIns="0" bIns="0" rtlCol="0" anchor="ctr"/>
          <a:lstStyle/>
          <a:p>
            <a:pPr marL="0" indent="0" algn="l">
              <a:lnSpc>
                <a:spcPct val="150000"/>
              </a:lnSpc>
              <a:buNone/>
            </a:pPr>
            <a:r>
              <a:rPr lang="en-US" sz="2400" b="1" dirty="0">
                <a:solidFill>
                  <a:srgbClr val="0D2646"/>
                </a:solidFill>
                <a:latin typeface="Arial-Regular" pitchFamily="34" charset="0"/>
                <a:ea typeface="Arial-Regular" pitchFamily="34" charset="-122"/>
                <a:cs typeface="Arial-Regular" pitchFamily="34" charset="-120"/>
              </a:rPr>
              <a:t>Pre Qualification Requirement as per the requirement of YTIPL</a:t>
            </a:r>
          </a:p>
          <a:p>
            <a:pPr marL="342900" indent="-342900" algn="l">
              <a:lnSpc>
                <a:spcPct val="150000"/>
              </a:lnSpc>
              <a:buFont typeface="Arial" panose="020B0604020202020204" pitchFamily="34" charset="0"/>
              <a:buChar char="•"/>
            </a:pPr>
            <a:r>
              <a:rPr lang="en-US" sz="2400" dirty="0">
                <a:solidFill>
                  <a:srgbClr val="0D2646"/>
                </a:solidFill>
                <a:latin typeface="Arial-Regular" pitchFamily="34" charset="0"/>
                <a:ea typeface="Arial-Regular" pitchFamily="34" charset="-122"/>
              </a:rPr>
              <a:t>Must have experience in construction and operation of ultra-pure water systems with daily water production capacity ≥3000KLD, and have no less approval and inspection. (If there is no experience in the above scale engineering projects, it is above scale engineering projects, it is required to have less than 3 projects with the water production capacity ≥1000KLD for ultra-pure water system construction and operation</a:t>
            </a:r>
            <a:endParaRPr lang="en-US" sz="2400" dirty="0"/>
          </a:p>
        </p:txBody>
      </p:sp>
    </p:spTree>
    <p:extLst>
      <p:ext uri="{BB962C8B-B14F-4D97-AF65-F5344CB8AC3E}">
        <p14:creationId xmlns:p14="http://schemas.microsoft.com/office/powerpoint/2010/main" val="2619999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690</Words>
  <Application>Microsoft Office PowerPoint</Application>
  <PresentationFormat>Custom</PresentationFormat>
  <Paragraphs>118</Paragraphs>
  <Slides>33</Slides>
  <Notes>33</Notes>
  <HiddenSlides>0</HiddenSlides>
  <MMClips>0</MMClips>
  <ScaleCrop>false</ScaleCrop>
  <HeadingPairs>
    <vt:vector size="8" baseType="variant">
      <vt:variant>
        <vt:lpstr>Fonts Used</vt:lpstr>
      </vt:variant>
      <vt:variant>
        <vt:i4>4</vt:i4>
      </vt:variant>
      <vt:variant>
        <vt:lpstr>Theme</vt:lpstr>
      </vt:variant>
      <vt:variant>
        <vt:i4>1</vt:i4>
      </vt:variant>
      <vt:variant>
        <vt:lpstr>Links</vt:lpstr>
      </vt:variant>
      <vt:variant>
        <vt:i4>31</vt:i4>
      </vt:variant>
      <vt:variant>
        <vt:lpstr>Slide Titles</vt:lpstr>
      </vt:variant>
      <vt:variant>
        <vt:i4>33</vt:i4>
      </vt:variant>
    </vt:vector>
  </HeadingPairs>
  <TitlesOfParts>
    <vt:vector size="69" baseType="lpstr">
      <vt:lpstr>Arial</vt:lpstr>
      <vt:lpstr>Arial-Regular</vt:lpstr>
      <vt:lpstr>Calibri</vt:lpstr>
      <vt:lpstr>思源黑体-思源黑体-Bold</vt:lpstr>
      <vt:lpstr>Office Theme</vt:lpstr>
      <vt:lpstr>C:\Users\DELL-05\Desktop\TN College List.xlsx!Requirement!R18C1:R22C2</vt:lpstr>
      <vt:lpstr>C:\Users\DELL-05\Desktop\TN College List.xlsx!Requirement!R2C4:R9C7</vt:lpstr>
      <vt:lpstr>C:\Users\DELL-05\Desktop\TN College List.xlsx!Requirement!R10C4:R14C5</vt:lpstr>
      <vt:lpstr>C:\Users\DELL-05\Desktop\TN College List.xlsx!Requirement!R2C1:R6C2</vt:lpstr>
      <vt:lpstr>C:\Users\DELL-05\Downloads\RLT_-_72__m3.hr__Aquatech_REV_1_projection[1].xlsx!Table 1!R2C1:R18C4</vt:lpstr>
      <vt:lpstr>C:\Users\DELL-05\Downloads\RLT_-_72__m3.hr__Aquatech_REV_1_projection[1].xlsx!Table 5!R1C1:R10C6</vt:lpstr>
      <vt:lpstr>C:\Users\DELL-05\Downloads\RLT_-_72__m3.hr__Aquatech_REV_1_projection[1].xlsx!Table 5!R11C1:R19C6</vt:lpstr>
      <vt:lpstr>C:\Users\DELL-05\Downloads\RLT_-_72__m3.hr__Aquatech_REV_1_projection[1].xlsx!Table 2!R1C1:R7C3</vt:lpstr>
      <vt:lpstr>C:\Users\DELL-05\Downloads\RLT_-_72__m3.hr__Aquatech_REV_1_projection[1].xlsx!Table 3!R1C1:R8C4</vt:lpstr>
      <vt:lpstr>C:\Users\DELL-05\Downloads\RLT_-_72__m3.hr__Aquatech_REV_1_projection[1].xlsx!Table 4!R1C1:R13C3</vt:lpstr>
      <vt:lpstr>C:\Users\DELL-05\Downloads\Instrument LIST.xlsx!Online Instrument!R2C2:R31C8</vt:lpstr>
      <vt:lpstr>C:\Users\DELL-05\Downloads\Instrument LIST.xlsx!Online Instrument!R32C2:R41C9</vt:lpstr>
      <vt:lpstr>file:///C:\Users\Admin\Downloads\QUA%20FEDI%20UPW%20Reference%20List%20Sept%2025.xlsx!FEDI!R2C1:R19C15</vt:lpstr>
      <vt:lpstr>C:\Users\DELL-05\Downloads\Instrument LIST.xlsx!lab instruments!R2C2:R30C4</vt:lpstr>
      <vt:lpstr>C:\Users\DELL-05\Downloads\Instrument LIST.xlsx!lab instruments!R31C2:R40C4</vt:lpstr>
      <vt:lpstr>C:\Users\DELL-05\Desktop\TN College List.xlsx!Submittals!R40C5:R42C17</vt:lpstr>
      <vt:lpstr>C:\Users\DELL-05\Desktop\TN College List.xlsx!Submittals!R36C5:R37C10</vt:lpstr>
      <vt:lpstr>C:\Users\DELL-05\Desktop\TN College List.xlsx!Submittals!R32C5:R33C8</vt:lpstr>
      <vt:lpstr>C:\Users\DELL-05\Desktop\TN College List.xlsx!Submittals!R45C5:R47C20</vt:lpstr>
      <vt:lpstr>C:\Users\DELL-05\Desktop\TN College List.xlsx!Submittals!R18C5:R19C9</vt:lpstr>
      <vt:lpstr>C:\Users\DELL-05\Desktop\TN College List.xlsx!Submittals!R21C5:R24C12</vt:lpstr>
      <vt:lpstr>C:\Users\DELL-05\Desktop\TN College List.xlsx!Submittals!R26C5:R29C18</vt:lpstr>
      <vt:lpstr>C:\Users\DELL-05\Desktop\TN College List.xlsx!Submittals!R10C5:R11C8</vt:lpstr>
      <vt:lpstr>C:\Users\DELL-05\Desktop\TN College List.xlsx!Submittals!R13C5:R14C11</vt:lpstr>
      <vt:lpstr>C:\Users\DELL-05\Desktop\TN College List.xlsx!Submittals!R6C5:R7C10</vt:lpstr>
      <vt:lpstr>C:\Users\DELL-05\Desktop\TN College List.xlsx!Addition &amp; Deletion!R4C5:R5C7</vt:lpstr>
      <vt:lpstr>C:\Users\DELL-05\Desktop\TN College List.xlsx!Addition &amp; Deletion!R8C5:R9C7</vt:lpstr>
      <vt:lpstr>C:\Users\DELL-05\Desktop\TN College List.xlsx!Addition &amp; Deletion!R12C5:R13C7</vt:lpstr>
      <vt:lpstr>C:\Users\DELL-05\Desktop\Long_lead_Tracker_format(1).xlsx!Long lead tracker 03-11-2025!R1C2:R14C14</vt:lpstr>
      <vt:lpstr>C:\Users\DELL-05\Desktop\Long_lead_Tracker_format(1).xlsx!Long lead tracker 03-11-2025!R15C2:R40C14</vt:lpstr>
      <vt:lpstr>C:\Users\DELL-05\Desktop\Long_lead_Tracker_format(1).xlsx!Long lead tracker 03-11-2025!R41C2:R54C14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Flora A</cp:lastModifiedBy>
  <cp:revision>75</cp:revision>
  <dcterms:created xsi:type="dcterms:W3CDTF">2025-10-21T05:20:08Z</dcterms:created>
  <dcterms:modified xsi:type="dcterms:W3CDTF">2025-11-03T12:11:47Z</dcterms:modified>
</cp:coreProperties>
</file>